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8" r:id="rId2"/>
    <p:sldId id="257" r:id="rId3"/>
    <p:sldId id="259" r:id="rId4"/>
    <p:sldId id="260" r:id="rId5"/>
    <p:sldId id="262" r:id="rId6"/>
    <p:sldId id="266" r:id="rId7"/>
    <p:sldId id="265" r:id="rId8"/>
    <p:sldId id="268" r:id="rId9"/>
    <p:sldId id="264" r:id="rId10"/>
    <p:sldId id="263" r:id="rId11"/>
    <p:sldId id="269" r:id="rId12"/>
    <p:sldId id="267" r:id="rId13"/>
    <p:sldId id="279" r:id="rId14"/>
    <p:sldId id="271" r:id="rId15"/>
    <p:sldId id="272" r:id="rId16"/>
    <p:sldId id="273" r:id="rId17"/>
    <p:sldId id="274" r:id="rId18"/>
    <p:sldId id="270" r:id="rId19"/>
    <p:sldId id="261" r:id="rId20"/>
    <p:sldId id="277" r:id="rId21"/>
    <p:sldId id="276"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5E9B"/>
    <a:srgbClr val="C40A4C"/>
    <a:srgbClr val="FFBF3F"/>
    <a:srgbClr val="C20A4C"/>
    <a:srgbClr val="1B2A39"/>
    <a:srgbClr val="CB0260"/>
    <a:srgbClr val="BE0260"/>
    <a:srgbClr val="C00032"/>
    <a:srgbClr val="CE0037"/>
    <a:srgbClr val="861F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160CD-0645-41BC-B594-5653114EEC3E}" v="183" dt="2026-06-08T07:47:04.8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48824" autoAdjust="0"/>
  </p:normalViewPr>
  <p:slideViewPr>
    <p:cSldViewPr snapToGrid="0">
      <p:cViewPr varScale="1">
        <p:scale>
          <a:sx n="62" d="100"/>
          <a:sy n="62" d="100"/>
        </p:scale>
        <p:origin x="2160" y="62"/>
      </p:cViewPr>
      <p:guideLst/>
    </p:cSldViewPr>
  </p:slideViewPr>
  <p:notesTextViewPr>
    <p:cViewPr>
      <p:scale>
        <a:sx n="3" d="2"/>
        <a:sy n="3" d="2"/>
      </p:scale>
      <p:origin x="0" y="0"/>
    </p:cViewPr>
  </p:notesText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602BB8-F3EE-4603-A44D-B8484D566A89}" type="datetimeFigureOut">
              <a:rPr lang="en-GB" smtClean="0"/>
              <a:t>08/06/2026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A8BF7A-01E9-4863-AB20-4AD204C3647A}" type="slidenum">
              <a:rPr lang="en-GB" smtClean="0"/>
              <a:t>‹#›</a:t>
            </a:fld>
            <a:endParaRPr lang="en-GB"/>
          </a:p>
        </p:txBody>
      </p:sp>
    </p:spTree>
    <p:extLst>
      <p:ext uri="{BB962C8B-B14F-4D97-AF65-F5344CB8AC3E}">
        <p14:creationId xmlns:p14="http://schemas.microsoft.com/office/powerpoint/2010/main" val="774976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75B554-FD93-4DE5-AEC6-C7D6D5E61B5A}" type="datetimeFigureOut">
              <a:rPr lang="en-GB" smtClean="0"/>
              <a:t>08/06/2026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27F2C-0588-457A-9745-8B54E580D101}" type="slidenum">
              <a:rPr lang="en-GB" smtClean="0"/>
              <a:t>‹#›</a:t>
            </a:fld>
            <a:endParaRPr lang="en-GB"/>
          </a:p>
        </p:txBody>
      </p:sp>
    </p:spTree>
    <p:extLst>
      <p:ext uri="{BB962C8B-B14F-4D97-AF65-F5344CB8AC3E}">
        <p14:creationId xmlns:p14="http://schemas.microsoft.com/office/powerpoint/2010/main" val="2628488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7861/clinmedicine.11-6-576"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F27F2C-0588-457A-9745-8B54E580D101}" type="slidenum">
              <a:rPr lang="en-GB" smtClean="0"/>
              <a:t>2</a:t>
            </a:fld>
            <a:endParaRPr lang="en-GB"/>
          </a:p>
        </p:txBody>
      </p:sp>
    </p:spTree>
    <p:extLst>
      <p:ext uri="{BB962C8B-B14F-4D97-AF65-F5344CB8AC3E}">
        <p14:creationId xmlns:p14="http://schemas.microsoft.com/office/powerpoint/2010/main" val="1845835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none" strike="noStrike" kern="1200" dirty="0">
                <a:solidFill>
                  <a:schemeClr val="tx1"/>
                </a:solidFill>
                <a:effectLst/>
                <a:latin typeface="+mn-lt"/>
                <a:ea typeface="+mn-ea"/>
                <a:cs typeface="+mn-cs"/>
              </a:rPr>
              <a:t>Knowledge workers</a:t>
            </a:r>
            <a:r>
              <a:rPr lang="en-GB" dirty="0"/>
              <a:t> are professionals whose primary capital is their expertise, analytical skills, and formal education. Rather than performing physical, materials-based labour, their core tasks involve critical thinking, processing information, and creative problem-solving. They are paid "to think" and innovate.</a:t>
            </a:r>
          </a:p>
          <a:p>
            <a:r>
              <a:rPr lang="en-GB" dirty="0"/>
              <a:t>https://en.wikipedia.org/wiki/Knowledge_worker</a:t>
            </a:r>
          </a:p>
          <a:p>
            <a:endParaRPr lang="en-GB" dirty="0"/>
          </a:p>
          <a:p>
            <a:endParaRPr lang="en-GB" b="0" dirty="0"/>
          </a:p>
          <a:p>
            <a:pPr fontAlgn="base"/>
            <a:r>
              <a:rPr lang="en-GB" sz="1200" b="1" kern="1200" dirty="0">
                <a:solidFill>
                  <a:schemeClr val="tx1"/>
                </a:solidFill>
                <a:effectLst/>
                <a:latin typeface="+mn-lt"/>
                <a:ea typeface="+mn-ea"/>
                <a:cs typeface="+mn-cs"/>
              </a:rPr>
              <a:t>Rethinking generalist health care: opportunities from challenges. </a:t>
            </a:r>
            <a:r>
              <a:rPr lang="en-GB" sz="1200" b="1" i="0" kern="1200" dirty="0">
                <a:solidFill>
                  <a:schemeClr val="tx1"/>
                </a:solidFill>
                <a:effectLst/>
                <a:latin typeface="+mn-lt"/>
                <a:ea typeface="+mn-ea"/>
                <a:cs typeface="+mn-cs"/>
              </a:rPr>
              <a:t>Joanne Reeve</a:t>
            </a:r>
          </a:p>
          <a:p>
            <a:pPr fontAlgn="base"/>
            <a:r>
              <a:rPr lang="en-GB" sz="1200" b="0" i="0" kern="1200" dirty="0">
                <a:solidFill>
                  <a:schemeClr val="tx1"/>
                </a:solidFill>
                <a:effectLst/>
                <a:latin typeface="+mn-lt"/>
                <a:ea typeface="+mn-ea"/>
                <a:cs typeface="+mn-cs"/>
              </a:rPr>
              <a:t>British Journal of General Practice 2022; 72 (720): 338-339. </a:t>
            </a:r>
            <a:r>
              <a:rPr lang="en-GB" sz="1200" b="1" i="0" kern="1200" dirty="0">
                <a:solidFill>
                  <a:schemeClr val="tx1"/>
                </a:solidFill>
                <a:effectLst/>
                <a:latin typeface="+mn-lt"/>
                <a:ea typeface="+mn-ea"/>
                <a:cs typeface="+mn-cs"/>
              </a:rPr>
              <a:t>DOI:</a:t>
            </a:r>
            <a:r>
              <a:rPr lang="en-GB" sz="1200" b="0" i="0" kern="1200" dirty="0">
                <a:solidFill>
                  <a:schemeClr val="tx1"/>
                </a:solidFill>
                <a:effectLst/>
                <a:latin typeface="+mn-lt"/>
                <a:ea typeface="+mn-ea"/>
                <a:cs typeface="+mn-cs"/>
              </a:rPr>
              <a:t> https://doi.org/10.3399/bjgp22X719993</a:t>
            </a:r>
          </a:p>
          <a:p>
            <a:r>
              <a:rPr lang="en-GB" b="0" dirty="0"/>
              <a:t>https://bjgp.org/content/bjgp/72/720/338.full.pdf</a:t>
            </a:r>
          </a:p>
          <a:p>
            <a:endParaRPr lang="en-GB" b="0" dirty="0"/>
          </a:p>
          <a:p>
            <a:r>
              <a:rPr lang="en-GB" b="0" dirty="0"/>
              <a:t>From soft skills to tailored care</a:t>
            </a:r>
          </a:p>
          <a:p>
            <a:r>
              <a:rPr lang="en-GB" b="0" dirty="0"/>
              <a:t>From jack of all trades to expert knowledge worker</a:t>
            </a:r>
          </a:p>
          <a:p>
            <a:r>
              <a:rPr lang="en-GB" b="0" dirty="0"/>
              <a:t>From integration to new design</a:t>
            </a:r>
          </a:p>
        </p:txBody>
      </p:sp>
      <p:sp>
        <p:nvSpPr>
          <p:cNvPr id="4" name="Slide Number Placeholder 3"/>
          <p:cNvSpPr>
            <a:spLocks noGrp="1"/>
          </p:cNvSpPr>
          <p:nvPr>
            <p:ph type="sldNum" sz="quarter" idx="5"/>
          </p:nvPr>
        </p:nvSpPr>
        <p:spPr/>
        <p:txBody>
          <a:bodyPr/>
          <a:lstStyle/>
          <a:p>
            <a:fld id="{CDF27F2C-0588-457A-9745-8B54E580D101}" type="slidenum">
              <a:rPr lang="en-GB" smtClean="0"/>
              <a:t>4</a:t>
            </a:fld>
            <a:endParaRPr lang="en-GB"/>
          </a:p>
        </p:txBody>
      </p:sp>
    </p:spTree>
    <p:extLst>
      <p:ext uri="{BB962C8B-B14F-4D97-AF65-F5344CB8AC3E}">
        <p14:creationId xmlns:p14="http://schemas.microsoft.com/office/powerpoint/2010/main" val="534905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Tinetti &amp; Fried The end of the Disease Era </a:t>
            </a:r>
          </a:p>
          <a:p>
            <a:r>
              <a:rPr lang="en-GB" sz="1200" b="0" i="0" kern="1200" dirty="0">
                <a:solidFill>
                  <a:schemeClr val="tx1"/>
                </a:solidFill>
                <a:effectLst/>
                <a:latin typeface="+mn-lt"/>
                <a:ea typeface="+mn-ea"/>
                <a:cs typeface="+mn-cs"/>
              </a:rPr>
              <a:t>Am J Med . 2004 Feb 1;116(3):179-85.</a:t>
            </a:r>
          </a:p>
          <a:p>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doi</a:t>
            </a:r>
            <a:r>
              <a:rPr lang="en-GB" sz="1200" b="0" i="0" kern="1200" dirty="0">
                <a:solidFill>
                  <a:schemeClr val="tx1"/>
                </a:solidFill>
                <a:effectLst/>
                <a:latin typeface="+mn-lt"/>
                <a:ea typeface="+mn-ea"/>
                <a:cs typeface="+mn-cs"/>
              </a:rPr>
              <a:t>: 10.1016/j.amjmed.2003.09.031</a:t>
            </a:r>
          </a:p>
        </p:txBody>
      </p:sp>
      <p:sp>
        <p:nvSpPr>
          <p:cNvPr id="4" name="Slide Number Placeholder 3"/>
          <p:cNvSpPr>
            <a:spLocks noGrp="1"/>
          </p:cNvSpPr>
          <p:nvPr>
            <p:ph type="sldNum" sz="quarter" idx="5"/>
          </p:nvPr>
        </p:nvSpPr>
        <p:spPr/>
        <p:txBody>
          <a:bodyPr/>
          <a:lstStyle/>
          <a:p>
            <a:fld id="{CDF27F2C-0588-457A-9745-8B54E580D101}" type="slidenum">
              <a:rPr lang="en-GB" smtClean="0"/>
              <a:t>6</a:t>
            </a:fld>
            <a:endParaRPr lang="en-GB"/>
          </a:p>
        </p:txBody>
      </p:sp>
    </p:spTree>
    <p:extLst>
      <p:ext uri="{BB962C8B-B14F-4D97-AF65-F5344CB8AC3E}">
        <p14:creationId xmlns:p14="http://schemas.microsoft.com/office/powerpoint/2010/main" val="474418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KNOWLEDGE WORK  IN CONTEXT</a:t>
            </a:r>
          </a:p>
          <a:p>
            <a:endParaRPr lang="en-GB" dirty="0"/>
          </a:p>
          <a:p>
            <a:r>
              <a:rPr lang="en-GB" dirty="0"/>
              <a:t>Gabbay J, le May A. 2004</a:t>
            </a:r>
          </a:p>
          <a:p>
            <a:r>
              <a:rPr lang="en-GB" dirty="0"/>
              <a:t>Evidence based guidelines or collectively constructed mindline. Ethnographic study of knowledge management in primary care</a:t>
            </a:r>
          </a:p>
          <a:p>
            <a:r>
              <a:rPr lang="en-GB" dirty="0"/>
              <a:t>https://www.bmj.com/content/329/7473/1013</a:t>
            </a:r>
          </a:p>
          <a:p>
            <a:endParaRPr lang="en-GB" dirty="0"/>
          </a:p>
          <a:p>
            <a:pPr fontAlgn="base"/>
            <a:r>
              <a:rPr lang="en-GB" sz="1200" b="0" kern="1200" dirty="0">
                <a:solidFill>
                  <a:schemeClr val="tx1"/>
                </a:solidFill>
                <a:effectLst/>
                <a:latin typeface="+mn-lt"/>
                <a:ea typeface="+mn-ea"/>
                <a:cs typeface="+mn-cs"/>
              </a:rPr>
              <a:t>Mindlines: making sense of evidence in practice</a:t>
            </a:r>
          </a:p>
          <a:p>
            <a:pPr fontAlgn="base"/>
            <a:r>
              <a:rPr lang="en-GB" sz="1200" b="0" i="0" kern="1200" dirty="0">
                <a:solidFill>
                  <a:schemeClr val="tx1"/>
                </a:solidFill>
                <a:effectLst/>
                <a:latin typeface="+mn-lt"/>
                <a:ea typeface="+mn-ea"/>
                <a:cs typeface="+mn-cs"/>
              </a:rPr>
              <a:t>John Gabbay and Andrée le May  2016</a:t>
            </a:r>
          </a:p>
          <a:p>
            <a:pPr fontAlgn="base"/>
            <a:r>
              <a:rPr lang="en-GB" sz="1200" b="0" i="0" kern="1200" dirty="0">
                <a:solidFill>
                  <a:schemeClr val="tx1"/>
                </a:solidFill>
                <a:effectLst/>
                <a:latin typeface="+mn-lt"/>
                <a:ea typeface="+mn-ea"/>
                <a:cs typeface="+mn-cs"/>
              </a:rPr>
              <a:t>British Journal of General Practice 2016; 66 (649): 402-403. </a:t>
            </a:r>
            <a:r>
              <a:rPr lang="en-GB" sz="1200" b="1" i="0" kern="1200" dirty="0">
                <a:solidFill>
                  <a:schemeClr val="tx1"/>
                </a:solidFill>
                <a:effectLst/>
                <a:latin typeface="+mn-lt"/>
                <a:ea typeface="+mn-ea"/>
                <a:cs typeface="+mn-cs"/>
              </a:rPr>
              <a:t>DOI:</a:t>
            </a:r>
            <a:r>
              <a:rPr lang="en-GB" sz="1200" b="0" i="0" kern="1200" dirty="0">
                <a:solidFill>
                  <a:schemeClr val="tx1"/>
                </a:solidFill>
                <a:effectLst/>
                <a:latin typeface="+mn-lt"/>
                <a:ea typeface="+mn-ea"/>
                <a:cs typeface="+mn-cs"/>
              </a:rPr>
              <a:t> https://doi.org/10.3399/bjgp16X686221</a:t>
            </a:r>
          </a:p>
          <a:p>
            <a:endParaRPr lang="en-GB" dirty="0"/>
          </a:p>
          <a:p>
            <a:endParaRPr lang="en-GB" dirty="0"/>
          </a:p>
          <a:p>
            <a:r>
              <a:rPr lang="en-GB" dirty="0"/>
              <a:t>Donner Banzhoff, Hertwig R  2014</a:t>
            </a:r>
          </a:p>
          <a:p>
            <a:r>
              <a:rPr lang="en-GB" dirty="0"/>
              <a:t>Inductive foraging: improving the diagnostic yield of primary care consultations</a:t>
            </a:r>
          </a:p>
          <a:p>
            <a:r>
              <a:rPr lang="en-GB" sz="1200" b="0" i="0" kern="1200" dirty="0" err="1">
                <a:solidFill>
                  <a:schemeClr val="tx1"/>
                </a:solidFill>
                <a:effectLst/>
                <a:latin typeface="+mn-lt"/>
                <a:ea typeface="+mn-ea"/>
                <a:cs typeface="+mn-cs"/>
              </a:rPr>
              <a:t>Eur</a:t>
            </a:r>
            <a:r>
              <a:rPr lang="en-GB" sz="1200" b="0" i="0" kern="1200" dirty="0">
                <a:solidFill>
                  <a:schemeClr val="tx1"/>
                </a:solidFill>
                <a:effectLst/>
                <a:latin typeface="+mn-lt"/>
                <a:ea typeface="+mn-ea"/>
                <a:cs typeface="+mn-cs"/>
              </a:rPr>
              <a:t> J Gen </a:t>
            </a:r>
            <a:r>
              <a:rPr lang="en-GB" sz="1200" b="0" i="0" kern="1200" dirty="0" err="1">
                <a:solidFill>
                  <a:schemeClr val="tx1"/>
                </a:solidFill>
                <a:effectLst/>
                <a:latin typeface="+mn-lt"/>
                <a:ea typeface="+mn-ea"/>
                <a:cs typeface="+mn-cs"/>
              </a:rPr>
              <a:t>Pract</a:t>
            </a:r>
            <a:r>
              <a:rPr lang="en-GB" sz="1200" b="0" i="0" kern="1200" dirty="0">
                <a:solidFill>
                  <a:schemeClr val="tx1"/>
                </a:solidFill>
                <a:effectLst/>
                <a:latin typeface="+mn-lt"/>
                <a:ea typeface="+mn-ea"/>
                <a:cs typeface="+mn-cs"/>
              </a:rPr>
              <a:t> . 2014 Mar;20(1):69-73.  </a:t>
            </a:r>
            <a:r>
              <a:rPr lang="en-GB" sz="1200" b="0" i="0" kern="1200" dirty="0" err="1">
                <a:solidFill>
                  <a:schemeClr val="tx1"/>
                </a:solidFill>
                <a:effectLst/>
                <a:latin typeface="+mn-lt"/>
                <a:ea typeface="+mn-ea"/>
                <a:cs typeface="+mn-cs"/>
              </a:rPr>
              <a:t>doi</a:t>
            </a:r>
            <a:r>
              <a:rPr lang="en-GB" sz="1200" b="0" i="0" kern="1200" dirty="0">
                <a:solidFill>
                  <a:schemeClr val="tx1"/>
                </a:solidFill>
                <a:effectLst/>
                <a:latin typeface="+mn-lt"/>
                <a:ea typeface="+mn-ea"/>
                <a:cs typeface="+mn-cs"/>
              </a:rPr>
              <a:t>: 10.3109/13814788.2013.805197</a:t>
            </a:r>
            <a:endParaRPr lang="en-GB" dirty="0"/>
          </a:p>
          <a:p>
            <a:r>
              <a:rPr lang="en-GB" dirty="0"/>
              <a:t>https://pubmed.ncbi.nlm.nih.gov/23815336/ </a:t>
            </a:r>
          </a:p>
          <a:p>
            <a:endParaRPr lang="en-GB" b="1" dirty="0"/>
          </a:p>
          <a:p>
            <a:r>
              <a:rPr lang="en-GB" b="0" dirty="0"/>
              <a:t>MacKelvie S 2021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Clinical decision making in uncertainty; an ethnography of a complex intervention in the ambulatory emergency care setting</a:t>
            </a:r>
          </a:p>
          <a:p>
            <a:r>
              <a:rPr lang="en-GB" dirty="0"/>
              <a:t>https://eprints.soton.ac.uk/482279/</a:t>
            </a:r>
          </a:p>
          <a:p>
            <a:r>
              <a:rPr lang="en-GB" dirty="0"/>
              <a:t>Clinicians use cognitive flexibility and contextual adroitness to manage cognitive and emotional load of working in high clinical uncertainty </a:t>
            </a:r>
          </a:p>
          <a:p>
            <a:endParaRPr lang="en-GB" dirty="0"/>
          </a:p>
          <a:p>
            <a:r>
              <a:rPr lang="en-GB" dirty="0"/>
              <a:t>Reeve J 2024</a:t>
            </a:r>
          </a:p>
          <a:p>
            <a:r>
              <a:rPr lang="en-GB" dirty="0"/>
              <a:t>Medical Generalism, Now! Reclaiming the knowledge work of modern practice</a:t>
            </a:r>
          </a:p>
          <a:p>
            <a:r>
              <a:rPr lang="en-GB" dirty="0"/>
              <a:t>https://www.routledge.com/Medical-Generalism-Now-Reclaiming-the-Knowledge-Work-of-Modern-Practice/Reeve/p/book/9781032272900?gad_source=1&amp;gad_campaignid=23526953194&amp;gbraid=0AAAAACWuhHV0YJzlxBZSD8uYlpoIF9Tck&amp;gclid=Cj0KCQjwrZTRBhDSARIsAHidYfcTq8uyca7W1Yvw0hZglGji9p7xsVO3YQ8-wG1BT8Dq6FQPbig2kpgaAsLEEALw_wcB</a:t>
            </a:r>
          </a:p>
          <a:p>
            <a:endParaRPr lang="en-GB" dirty="0"/>
          </a:p>
          <a:p>
            <a:r>
              <a:rPr lang="en-GB" dirty="0"/>
              <a:t>HEALTH FOR DAILY LIVING</a:t>
            </a:r>
          </a:p>
          <a:p>
            <a:r>
              <a:rPr lang="en-GB" dirty="0"/>
              <a:t>Health as a resource for everyday life: advancing the conceptualisation.</a:t>
            </a:r>
          </a:p>
          <a:p>
            <a:r>
              <a:rPr lang="en-GB" dirty="0"/>
              <a:t>Williamson &amp; Carr</a:t>
            </a:r>
          </a:p>
          <a:p>
            <a:r>
              <a:rPr lang="en-GB" dirty="0"/>
              <a:t>https://www.tandfonline.com/doi/abs/10.1080/09581590802376234</a:t>
            </a:r>
          </a:p>
          <a:p>
            <a:endParaRPr lang="en-GB" dirty="0"/>
          </a:p>
        </p:txBody>
      </p:sp>
      <p:sp>
        <p:nvSpPr>
          <p:cNvPr id="4" name="Slide Number Placeholder 3"/>
          <p:cNvSpPr>
            <a:spLocks noGrp="1"/>
          </p:cNvSpPr>
          <p:nvPr>
            <p:ph type="sldNum" sz="quarter" idx="5"/>
          </p:nvPr>
        </p:nvSpPr>
        <p:spPr/>
        <p:txBody>
          <a:bodyPr/>
          <a:lstStyle/>
          <a:p>
            <a:fld id="{CDF27F2C-0588-457A-9745-8B54E580D101}" type="slidenum">
              <a:rPr lang="en-GB" smtClean="0"/>
              <a:t>7</a:t>
            </a:fld>
            <a:endParaRPr lang="en-GB"/>
          </a:p>
        </p:txBody>
      </p:sp>
    </p:spTree>
    <p:extLst>
      <p:ext uri="{BB962C8B-B14F-4D97-AF65-F5344CB8AC3E}">
        <p14:creationId xmlns:p14="http://schemas.microsoft.com/office/powerpoint/2010/main" val="2341971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BURDEN</a:t>
            </a:r>
          </a:p>
          <a:p>
            <a:r>
              <a:rPr lang="en-GB" dirty="0"/>
              <a:t>https://bmjopen.bmj.com/content/6/3/e010119</a:t>
            </a:r>
          </a:p>
          <a:p>
            <a:endParaRPr lang="en-GB" dirty="0"/>
          </a:p>
          <a:p>
            <a:endParaRPr lang="en-GB" dirty="0"/>
          </a:p>
          <a:p>
            <a:r>
              <a:rPr lang="en-GB" dirty="0"/>
              <a:t>BURNOUT</a:t>
            </a:r>
          </a:p>
          <a:p>
            <a:r>
              <a:rPr lang="en-GB" dirty="0"/>
              <a:t>https://pmc.ncbi.nlm.nih.gov/articles/PMC9848034/</a:t>
            </a:r>
          </a:p>
          <a:p>
            <a:endParaRPr lang="en-GB" dirty="0"/>
          </a:p>
          <a:p>
            <a:r>
              <a:rPr lang="en-GB" dirty="0"/>
              <a:t>BLAZING NHS</a:t>
            </a:r>
          </a:p>
          <a:p>
            <a:r>
              <a:rPr lang="en-GB" dirty="0"/>
              <a:t>https://www.hsj.co.uk/service-redesign/what-have-nobel-prize-winners-ever-done-for-us/7027119.article</a:t>
            </a:r>
          </a:p>
        </p:txBody>
      </p:sp>
      <p:sp>
        <p:nvSpPr>
          <p:cNvPr id="4" name="Slide Number Placeholder 3"/>
          <p:cNvSpPr>
            <a:spLocks noGrp="1"/>
          </p:cNvSpPr>
          <p:nvPr>
            <p:ph type="sldNum" sz="quarter" idx="5"/>
          </p:nvPr>
        </p:nvSpPr>
        <p:spPr/>
        <p:txBody>
          <a:bodyPr/>
          <a:lstStyle/>
          <a:p>
            <a:fld id="{CDF27F2C-0588-457A-9745-8B54E580D101}" type="slidenum">
              <a:rPr lang="en-GB" smtClean="0"/>
              <a:t>8</a:t>
            </a:fld>
            <a:endParaRPr lang="en-GB"/>
          </a:p>
        </p:txBody>
      </p:sp>
    </p:spTree>
    <p:extLst>
      <p:ext uri="{BB962C8B-B14F-4D97-AF65-F5344CB8AC3E}">
        <p14:creationId xmlns:p14="http://schemas.microsoft.com/office/powerpoint/2010/main" val="4269449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TACKLING OVERDIAGNOSIS: supporting the re-emergence of the generalist expertise</a:t>
            </a:r>
          </a:p>
          <a:p>
            <a:r>
              <a:rPr lang="en-GB" dirty="0"/>
              <a:t>Reeve J</a:t>
            </a:r>
          </a:p>
          <a:p>
            <a:r>
              <a:rPr lang="en-GB" dirty="0"/>
              <a:t>https://bhma.org/tackling-overdiagnosis-supporting-the-re-emergence-of-generalist-expertise/</a:t>
            </a:r>
          </a:p>
          <a:p>
            <a:endParaRPr lang="en-GB" dirty="0"/>
          </a:p>
          <a:p>
            <a:endParaRPr lang="en-GB" dirty="0"/>
          </a:p>
          <a:p>
            <a:r>
              <a:rPr lang="en-GB" dirty="0"/>
              <a:t>DIVIDED WE FAIL (Harveian Oration) </a:t>
            </a:r>
          </a:p>
          <a:p>
            <a:r>
              <a:rPr lang="en-GB" dirty="0"/>
              <a:t>Heath I.</a:t>
            </a:r>
          </a:p>
          <a:p>
            <a:r>
              <a:rPr lang="en-GB" sz="1200" b="0" i="0" kern="1200" dirty="0">
                <a:solidFill>
                  <a:schemeClr val="tx1"/>
                </a:solidFill>
                <a:effectLst/>
                <a:latin typeface="+mn-lt"/>
                <a:ea typeface="+mn-ea"/>
                <a:cs typeface="+mn-cs"/>
              </a:rPr>
              <a:t>Clin Med (Lond) . 2011 Dec;11(6):576–586. </a:t>
            </a:r>
            <a:r>
              <a:rPr lang="en-GB" sz="1200" b="0" i="0" kern="1200" dirty="0" err="1">
                <a:solidFill>
                  <a:schemeClr val="tx1"/>
                </a:solidFill>
                <a:effectLst/>
                <a:latin typeface="+mn-lt"/>
                <a:ea typeface="+mn-ea"/>
                <a:cs typeface="+mn-cs"/>
              </a:rPr>
              <a:t>doi</a:t>
            </a:r>
            <a:r>
              <a:rPr lang="en-GB" sz="1200" b="0" i="0" kern="1200" dirty="0">
                <a:solidFill>
                  <a:schemeClr val="tx1"/>
                </a:solidFill>
                <a:effectLst/>
                <a:latin typeface="+mn-lt"/>
                <a:ea typeface="+mn-ea"/>
                <a:cs typeface="+mn-cs"/>
              </a:rPr>
              <a:t>: </a:t>
            </a:r>
            <a:r>
              <a:rPr lang="en-GB" sz="1200" b="0" i="0" u="sng" kern="1200" dirty="0">
                <a:solidFill>
                  <a:schemeClr val="tx1"/>
                </a:solidFill>
                <a:effectLst/>
                <a:latin typeface="+mn-lt"/>
                <a:ea typeface="+mn-ea"/>
                <a:cs typeface="+mn-cs"/>
                <a:hlinkClick r:id="rId3"/>
              </a:rPr>
              <a:t>10.7861/clinmedicine.11-6-576</a:t>
            </a:r>
            <a:endParaRPr lang="en-GB" sz="1200" b="0" i="0" u="sng" kern="1200" dirty="0">
              <a:solidFill>
                <a:schemeClr val="tx1"/>
              </a:solidFill>
              <a:effectLst/>
              <a:latin typeface="+mn-lt"/>
              <a:ea typeface="+mn-ea"/>
              <a:cs typeface="+mn-cs"/>
            </a:endParaRPr>
          </a:p>
          <a:p>
            <a:endParaRPr lang="en-GB" sz="1200" b="0" i="0" u="sng"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DF27F2C-0588-457A-9745-8B54E580D101}" type="slidenum">
              <a:rPr lang="en-GB" smtClean="0"/>
              <a:t>9</a:t>
            </a:fld>
            <a:endParaRPr lang="en-GB"/>
          </a:p>
        </p:txBody>
      </p:sp>
    </p:spTree>
    <p:extLst>
      <p:ext uri="{BB962C8B-B14F-4D97-AF65-F5344CB8AC3E}">
        <p14:creationId xmlns:p14="http://schemas.microsoft.com/office/powerpoint/2010/main" val="2339660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https://pmc.ncbi.nlm.nih.gov/articles/PMC5769369/</a:t>
            </a:r>
          </a:p>
        </p:txBody>
      </p:sp>
      <p:sp>
        <p:nvSpPr>
          <p:cNvPr id="4" name="Slide Number Placeholder 3"/>
          <p:cNvSpPr>
            <a:spLocks noGrp="1"/>
          </p:cNvSpPr>
          <p:nvPr>
            <p:ph type="sldNum" sz="quarter" idx="5"/>
          </p:nvPr>
        </p:nvSpPr>
        <p:spPr/>
        <p:txBody>
          <a:bodyPr/>
          <a:lstStyle/>
          <a:p>
            <a:fld id="{CDF27F2C-0588-457A-9745-8B54E580D101}" type="slidenum">
              <a:rPr lang="en-GB" smtClean="0"/>
              <a:t>10</a:t>
            </a:fld>
            <a:endParaRPr lang="en-GB"/>
          </a:p>
        </p:txBody>
      </p:sp>
    </p:spTree>
    <p:extLst>
      <p:ext uri="{BB962C8B-B14F-4D97-AF65-F5344CB8AC3E}">
        <p14:creationId xmlns:p14="http://schemas.microsoft.com/office/powerpoint/2010/main" val="3545116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https://sapc.ac.uk/article/sapc-dangerous-ideas-soapbox</a:t>
            </a:r>
          </a:p>
          <a:p>
            <a:endParaRPr lang="en-GB" dirty="0"/>
          </a:p>
          <a:p>
            <a:endParaRPr lang="en-GB" dirty="0"/>
          </a:p>
        </p:txBody>
      </p:sp>
      <p:sp>
        <p:nvSpPr>
          <p:cNvPr id="4" name="Slide Number Placeholder 3"/>
          <p:cNvSpPr>
            <a:spLocks noGrp="1"/>
          </p:cNvSpPr>
          <p:nvPr>
            <p:ph type="sldNum" sz="quarter" idx="5"/>
          </p:nvPr>
        </p:nvSpPr>
        <p:spPr/>
        <p:txBody>
          <a:bodyPr/>
          <a:lstStyle/>
          <a:p>
            <a:fld id="{CDF27F2C-0588-457A-9745-8B54E580D101}" type="slidenum">
              <a:rPr lang="en-GB" smtClean="0"/>
              <a:t>12</a:t>
            </a:fld>
            <a:endParaRPr lang="en-GB"/>
          </a:p>
        </p:txBody>
      </p:sp>
    </p:spTree>
    <p:extLst>
      <p:ext uri="{BB962C8B-B14F-4D97-AF65-F5344CB8AC3E}">
        <p14:creationId xmlns:p14="http://schemas.microsoft.com/office/powerpoint/2010/main" val="3518066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E1C19-6ACD-55E2-536D-60797867A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0AE199-9B45-8956-811C-0CAA93172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5724D-54DE-D72E-9869-B54D91CB1367}"/>
              </a:ext>
            </a:extLst>
          </p:cNvPr>
          <p:cNvSpPr>
            <a:spLocks noGrp="1"/>
          </p:cNvSpPr>
          <p:nvPr>
            <p:ph type="body" idx="1"/>
          </p:nvPr>
        </p:nvSpPr>
        <p:spPr/>
        <p:txBody>
          <a:bodyPr/>
          <a:lstStyle/>
          <a:p>
            <a:endParaRPr lang="en-GB" dirty="0"/>
          </a:p>
          <a:p>
            <a:r>
              <a:rPr lang="en-GB" dirty="0"/>
              <a:t>https://www.42ndstreet.org.uk/support/read/how-to-make-your-own-zine/</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38F1B005-D3CA-812D-0AD1-7978257CF50B}"/>
              </a:ext>
            </a:extLst>
          </p:cNvPr>
          <p:cNvSpPr>
            <a:spLocks noGrp="1"/>
          </p:cNvSpPr>
          <p:nvPr>
            <p:ph type="sldNum" sz="quarter" idx="5"/>
          </p:nvPr>
        </p:nvSpPr>
        <p:spPr/>
        <p:txBody>
          <a:bodyPr/>
          <a:lstStyle/>
          <a:p>
            <a:fld id="{CDF27F2C-0588-457A-9745-8B54E580D101}" type="slidenum">
              <a:rPr lang="en-GB" smtClean="0"/>
              <a:t>13</a:t>
            </a:fld>
            <a:endParaRPr lang="en-GB"/>
          </a:p>
        </p:txBody>
      </p:sp>
    </p:spTree>
    <p:extLst>
      <p:ext uri="{BB962C8B-B14F-4D97-AF65-F5344CB8AC3E}">
        <p14:creationId xmlns:p14="http://schemas.microsoft.com/office/powerpoint/2010/main" val="1059290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https://pubmed.ncbi.nlm.nih.gov/23379994/</a:t>
            </a:r>
          </a:p>
        </p:txBody>
      </p:sp>
      <p:sp>
        <p:nvSpPr>
          <p:cNvPr id="4" name="Slide Number Placeholder 3"/>
          <p:cNvSpPr>
            <a:spLocks noGrp="1"/>
          </p:cNvSpPr>
          <p:nvPr>
            <p:ph type="sldNum" sz="quarter" idx="5"/>
          </p:nvPr>
        </p:nvSpPr>
        <p:spPr/>
        <p:txBody>
          <a:bodyPr/>
          <a:lstStyle/>
          <a:p>
            <a:fld id="{CDF27F2C-0588-457A-9745-8B54E580D101}" type="slidenum">
              <a:rPr lang="en-GB" smtClean="0"/>
              <a:t>14</a:t>
            </a:fld>
            <a:endParaRPr lang="en-GB"/>
          </a:p>
        </p:txBody>
      </p:sp>
    </p:spTree>
    <p:extLst>
      <p:ext uri="{BB962C8B-B14F-4D97-AF65-F5344CB8AC3E}">
        <p14:creationId xmlns:p14="http://schemas.microsoft.com/office/powerpoint/2010/main" val="1147310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4FA35-9804-FEB2-18FD-205EA2453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F485A-403E-C0DC-219E-ADECEB0C0A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B804BE-E94E-FA61-EDDD-72B547119F50}"/>
              </a:ext>
            </a:extLst>
          </p:cNvPr>
          <p:cNvSpPr>
            <a:spLocks noGrp="1"/>
          </p:cNvSpPr>
          <p:nvPr>
            <p:ph type="body" idx="1"/>
          </p:nvPr>
        </p:nvSpPr>
        <p:spPr/>
        <p:txBody>
          <a:bodyPr/>
          <a:lstStyle/>
          <a:p>
            <a:r>
              <a:rPr lang="en-GB" dirty="0"/>
              <a:t>https://pubmed.ncbi.nlm.nih.gov/23379994/</a:t>
            </a:r>
          </a:p>
        </p:txBody>
      </p:sp>
      <p:sp>
        <p:nvSpPr>
          <p:cNvPr id="4" name="Slide Number Placeholder 3">
            <a:extLst>
              <a:ext uri="{FF2B5EF4-FFF2-40B4-BE49-F238E27FC236}">
                <a16:creationId xmlns:a16="http://schemas.microsoft.com/office/drawing/2014/main" id="{84737F00-EB21-1CEE-F7D2-0BB1BE47AF19}"/>
              </a:ext>
            </a:extLst>
          </p:cNvPr>
          <p:cNvSpPr>
            <a:spLocks noGrp="1"/>
          </p:cNvSpPr>
          <p:nvPr>
            <p:ph type="sldNum" sz="quarter" idx="5"/>
          </p:nvPr>
        </p:nvSpPr>
        <p:spPr/>
        <p:txBody>
          <a:bodyPr/>
          <a:lstStyle/>
          <a:p>
            <a:fld id="{CDF27F2C-0588-457A-9745-8B54E580D101}" type="slidenum">
              <a:rPr lang="en-GB" smtClean="0"/>
              <a:t>15</a:t>
            </a:fld>
            <a:endParaRPr lang="en-GB"/>
          </a:p>
        </p:txBody>
      </p:sp>
    </p:spTree>
    <p:extLst>
      <p:ext uri="{BB962C8B-B14F-4D97-AF65-F5344CB8AC3E}">
        <p14:creationId xmlns:p14="http://schemas.microsoft.com/office/powerpoint/2010/main" val="4098973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BC27D-5ADE-7BDD-5544-88D1BD70C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5F6B7-D480-A1E3-4471-7BD3BE3658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D31A3-2420-6F5E-57D8-E524204854B3}"/>
              </a:ext>
            </a:extLst>
          </p:cNvPr>
          <p:cNvSpPr>
            <a:spLocks noGrp="1"/>
          </p:cNvSpPr>
          <p:nvPr>
            <p:ph type="body" idx="1"/>
          </p:nvPr>
        </p:nvSpPr>
        <p:spPr/>
        <p:txBody>
          <a:bodyPr/>
          <a:lstStyle/>
          <a:p>
            <a:r>
              <a:rPr lang="en-GB" dirty="0"/>
              <a:t>INTERPRETIVE MEDICINE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https://pubmed.ncbi.nlm.nih.gov/21805819/</a:t>
            </a:r>
          </a:p>
          <a:p>
            <a:endParaRPr lang="en-GB" dirty="0"/>
          </a:p>
          <a:p>
            <a:r>
              <a:rPr lang="en-GB" dirty="0"/>
              <a:t>EXPLORATORY DECISION MAP</a:t>
            </a:r>
          </a:p>
          <a:p>
            <a:r>
              <a:rPr lang="en-GB" dirty="0"/>
              <a:t>https://pmc.ncbi.nlm.nih.gov/articles/PMC3184534/</a:t>
            </a:r>
          </a:p>
          <a:p>
            <a:endParaRPr lang="en-GB" dirty="0"/>
          </a:p>
          <a:p>
            <a:r>
              <a:rPr lang="en-GB" dirty="0"/>
              <a:t>SAGE consultation model: https://bjgp.org/content/65/633/207</a:t>
            </a:r>
          </a:p>
          <a:p>
            <a:endParaRPr lang="en-GB" dirty="0"/>
          </a:p>
          <a:p>
            <a:endParaRPr lang="en-GB" dirty="0"/>
          </a:p>
        </p:txBody>
      </p:sp>
      <p:sp>
        <p:nvSpPr>
          <p:cNvPr id="4" name="Slide Number Placeholder 3">
            <a:extLst>
              <a:ext uri="{FF2B5EF4-FFF2-40B4-BE49-F238E27FC236}">
                <a16:creationId xmlns:a16="http://schemas.microsoft.com/office/drawing/2014/main" id="{22FDF359-DE96-0677-55E1-44599E40AD10}"/>
              </a:ext>
            </a:extLst>
          </p:cNvPr>
          <p:cNvSpPr>
            <a:spLocks noGrp="1"/>
          </p:cNvSpPr>
          <p:nvPr>
            <p:ph type="sldNum" sz="quarter" idx="5"/>
          </p:nvPr>
        </p:nvSpPr>
        <p:spPr/>
        <p:txBody>
          <a:bodyPr/>
          <a:lstStyle/>
          <a:p>
            <a:fld id="{CDF27F2C-0588-457A-9745-8B54E580D101}" type="slidenum">
              <a:rPr lang="en-GB" smtClean="0"/>
              <a:t>16</a:t>
            </a:fld>
            <a:endParaRPr lang="en-GB"/>
          </a:p>
        </p:txBody>
      </p:sp>
    </p:spTree>
    <p:extLst>
      <p:ext uri="{BB962C8B-B14F-4D97-AF65-F5344CB8AC3E}">
        <p14:creationId xmlns:p14="http://schemas.microsoft.com/office/powerpoint/2010/main" val="261069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E2118-573D-C2A5-5507-A83F57A83E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291686-6F1B-7CAD-F262-20AF5D5FA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6E59E5-8A6E-7834-B919-9D07F972585B}"/>
              </a:ext>
            </a:extLst>
          </p:cNvPr>
          <p:cNvSpPr>
            <a:spLocks noGrp="1"/>
          </p:cNvSpPr>
          <p:nvPr>
            <p:ph type="body" idx="1"/>
          </p:nvPr>
        </p:nvSpPr>
        <p:spPr/>
        <p:txBody>
          <a:bodyPr/>
          <a:lstStyle/>
          <a:p>
            <a:r>
              <a:rPr lang="en-GB" dirty="0"/>
              <a:t>See more in…</a:t>
            </a:r>
          </a:p>
          <a:p>
            <a:endParaRPr lang="en-GB" dirty="0"/>
          </a:p>
          <a:p>
            <a:r>
              <a:rPr lang="en-GB" dirty="0"/>
              <a:t>Generalist solutions to overprescribing: a joint challenge for clinical and academic primary care</a:t>
            </a:r>
          </a:p>
          <a:p>
            <a:r>
              <a:rPr lang="en-GB" dirty="0"/>
              <a:t>Reeve  &amp; Bancroft. Prim Health Care Res Dev 2014; 15: 72-79</a:t>
            </a:r>
          </a:p>
          <a:p>
            <a:r>
              <a:rPr lang="en-GB" dirty="0"/>
              <a:t>https://pubmed.ncbi.nlm.nih.gov/23379994/</a:t>
            </a:r>
          </a:p>
          <a:p>
            <a:endParaRPr lang="en-GB" dirty="0"/>
          </a:p>
        </p:txBody>
      </p:sp>
      <p:sp>
        <p:nvSpPr>
          <p:cNvPr id="4" name="Slide Number Placeholder 3">
            <a:extLst>
              <a:ext uri="{FF2B5EF4-FFF2-40B4-BE49-F238E27FC236}">
                <a16:creationId xmlns:a16="http://schemas.microsoft.com/office/drawing/2014/main" id="{A1C41FA1-21DE-41E3-1D0D-2CF2A89E4E56}"/>
              </a:ext>
            </a:extLst>
          </p:cNvPr>
          <p:cNvSpPr>
            <a:spLocks noGrp="1"/>
          </p:cNvSpPr>
          <p:nvPr>
            <p:ph type="sldNum" sz="quarter" idx="5"/>
          </p:nvPr>
        </p:nvSpPr>
        <p:spPr/>
        <p:txBody>
          <a:bodyPr/>
          <a:lstStyle/>
          <a:p>
            <a:fld id="{CDF27F2C-0588-457A-9745-8B54E580D101}" type="slidenum">
              <a:rPr lang="en-GB" smtClean="0"/>
              <a:t>17</a:t>
            </a:fld>
            <a:endParaRPr lang="en-GB"/>
          </a:p>
        </p:txBody>
      </p:sp>
    </p:spTree>
    <p:extLst>
      <p:ext uri="{BB962C8B-B14F-4D97-AF65-F5344CB8AC3E}">
        <p14:creationId xmlns:p14="http://schemas.microsoft.com/office/powerpoint/2010/main" val="3446398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F27F2C-0588-457A-9745-8B54E580D101}" type="slidenum">
              <a:rPr lang="en-GB" smtClean="0"/>
              <a:t>18</a:t>
            </a:fld>
            <a:endParaRPr lang="en-GB"/>
          </a:p>
        </p:txBody>
      </p:sp>
    </p:spTree>
    <p:extLst>
      <p:ext uri="{BB962C8B-B14F-4D97-AF65-F5344CB8AC3E}">
        <p14:creationId xmlns:p14="http://schemas.microsoft.com/office/powerpoint/2010/main" val="177388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https://evidence.nihr.ac.uk/alert/how-to-safely-deprescribe-medications-for-people-with-multiple-long-term-conditions/</a:t>
            </a:r>
          </a:p>
          <a:p>
            <a:endParaRPr lang="en-GB" dirty="0"/>
          </a:p>
          <a:p>
            <a:endParaRPr lang="en-GB" dirty="0"/>
          </a:p>
          <a:p>
            <a:r>
              <a:rPr lang="en-GB" dirty="0"/>
              <a:t>https://learn.nihr.ac.uk/</a:t>
            </a:r>
          </a:p>
        </p:txBody>
      </p:sp>
      <p:sp>
        <p:nvSpPr>
          <p:cNvPr id="4" name="Slide Number Placeholder 3"/>
          <p:cNvSpPr>
            <a:spLocks noGrp="1"/>
          </p:cNvSpPr>
          <p:nvPr>
            <p:ph type="sldNum" sz="quarter" idx="5"/>
          </p:nvPr>
        </p:nvSpPr>
        <p:spPr/>
        <p:txBody>
          <a:bodyPr/>
          <a:lstStyle/>
          <a:p>
            <a:fld id="{CDF27F2C-0588-457A-9745-8B54E580D101}" type="slidenum">
              <a:rPr lang="en-GB" smtClean="0"/>
              <a:t>19</a:t>
            </a:fld>
            <a:endParaRPr lang="en-GB"/>
          </a:p>
        </p:txBody>
      </p:sp>
    </p:spTree>
    <p:extLst>
      <p:ext uri="{BB962C8B-B14F-4D97-AF65-F5344CB8AC3E}">
        <p14:creationId xmlns:p14="http://schemas.microsoft.com/office/powerpoint/2010/main" val="2654125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https://www.hyms.ac.uk/about/news/2026/new-course-aims-to-help-gps-tackle-too-much-medicine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https://www.hyms.ac.uk/continuing-professional-development/tailored-care-tackling-too-much-medicine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https://www.futurelearn.com/courses/wisdom-skills-for-the-future-generalist-doctor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https://learn.nihr.ac.uk/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CDF27F2C-0588-457A-9745-8B54E580D101}" type="slidenum">
              <a:rPr lang="en-GB" smtClean="0"/>
              <a:t>21</a:t>
            </a:fld>
            <a:endParaRPr lang="en-GB"/>
          </a:p>
        </p:txBody>
      </p:sp>
    </p:spTree>
    <p:extLst>
      <p:ext uri="{BB962C8B-B14F-4D97-AF65-F5344CB8AC3E}">
        <p14:creationId xmlns:p14="http://schemas.microsoft.com/office/powerpoint/2010/main" val="28409313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r="3201" b="14635"/>
          <a:stretch/>
        </p:blipFill>
        <p:spPr>
          <a:xfrm rot="16200000">
            <a:off x="9002879" y="-23636"/>
            <a:ext cx="3165488" cy="3212755"/>
          </a:xfrm>
          <a:prstGeom prst="rect">
            <a:avLst/>
          </a:prstGeom>
        </p:spPr>
      </p:pic>
      <p:sp>
        <p:nvSpPr>
          <p:cNvPr id="13" name="Text Placeholder 16"/>
          <p:cNvSpPr>
            <a:spLocks noGrp="1"/>
          </p:cNvSpPr>
          <p:nvPr>
            <p:ph type="body" sz="quarter" idx="12" hasCustomPrompt="1"/>
          </p:nvPr>
        </p:nvSpPr>
        <p:spPr>
          <a:xfrm>
            <a:off x="948033" y="4675698"/>
            <a:ext cx="4397456" cy="639396"/>
          </a:xfrm>
        </p:spPr>
        <p:txBody>
          <a:bodyPr lIns="0" tIns="0" rIns="0" bIns="0">
            <a:normAutofit/>
          </a:bodyPr>
          <a:lstStyle>
            <a:lvl1pPr marL="0" indent="0">
              <a:buNone/>
              <a:defRPr sz="1800" baseline="0">
                <a:solidFill>
                  <a:schemeClr val="tx1"/>
                </a:solidFill>
              </a:defRPr>
            </a:lvl1pPr>
          </a:lstStyle>
          <a:p>
            <a:pPr lvl="0"/>
            <a:r>
              <a:rPr lang="en-US" dirty="0"/>
              <a:t>Name</a:t>
            </a:r>
            <a:br>
              <a:rPr lang="en-US" dirty="0"/>
            </a:br>
            <a:r>
              <a:rPr lang="en-US" dirty="0"/>
              <a:t>Position, Organisation Name </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8032" y="5710716"/>
            <a:ext cx="1209075" cy="706424"/>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374657" y="5710715"/>
            <a:ext cx="1576724" cy="742229"/>
          </a:xfrm>
          <a:prstGeom prst="rect">
            <a:avLst/>
          </a:prstGeom>
        </p:spPr>
      </p:pic>
      <p:cxnSp>
        <p:nvCxnSpPr>
          <p:cNvPr id="17" name="Straight Connector 16"/>
          <p:cNvCxnSpPr/>
          <p:nvPr userDrawn="1"/>
        </p:nvCxnSpPr>
        <p:spPr>
          <a:xfrm>
            <a:off x="948036" y="5484006"/>
            <a:ext cx="5993713" cy="7489"/>
          </a:xfrm>
          <a:prstGeom prst="line">
            <a:avLst/>
          </a:prstGeom>
          <a:ln w="12700">
            <a:solidFill>
              <a:srgbClr val="FFBF3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48033" y="5585000"/>
            <a:ext cx="5993713" cy="823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948034" y="5534315"/>
            <a:ext cx="5993713" cy="8238"/>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21" name="Text Placeholder 20"/>
          <p:cNvSpPr>
            <a:spLocks noGrp="1"/>
          </p:cNvSpPr>
          <p:nvPr>
            <p:ph type="body" sz="quarter" idx="13" hasCustomPrompt="1"/>
          </p:nvPr>
        </p:nvSpPr>
        <p:spPr>
          <a:xfrm>
            <a:off x="849181" y="2112272"/>
            <a:ext cx="5437716" cy="1425575"/>
          </a:xfrm>
        </p:spPr>
        <p:txBody>
          <a:bodyPr/>
          <a:lstStyle>
            <a:lvl1pPr marL="0" indent="0">
              <a:buNone/>
              <a:defRPr baseline="0">
                <a:solidFill>
                  <a:schemeClr val="tx1"/>
                </a:solidFill>
                <a:latin typeface="Arial" panose="020B0604020202020204" pitchFamily="34" charset="0"/>
                <a:cs typeface="Arial" panose="020B0604020202020204" pitchFamily="34" charset="0"/>
              </a:defRPr>
            </a:lvl1pPr>
          </a:lstStyle>
          <a:p>
            <a:pPr lvl="0"/>
            <a:r>
              <a:rPr lang="en-US" dirty="0"/>
              <a:t>PRESENTATION TITLE OVER TWO OR THREE LINES EVEN </a:t>
            </a:r>
          </a:p>
        </p:txBody>
      </p:sp>
      <p:pic>
        <p:nvPicPr>
          <p:cNvPr id="16" name="Picture 15"/>
          <p:cNvPicPr>
            <a:picLocks noChangeAspect="1"/>
          </p:cNvPicPr>
          <p:nvPr userDrawn="1"/>
        </p:nvPicPr>
        <p:blipFill>
          <a:blip r:embed="rId5"/>
          <a:stretch>
            <a:fillRect/>
          </a:stretch>
        </p:blipFill>
        <p:spPr>
          <a:xfrm>
            <a:off x="439357" y="329514"/>
            <a:ext cx="1817811" cy="965641"/>
          </a:xfrm>
          <a:prstGeom prst="rect">
            <a:avLst/>
          </a:prstGeom>
        </p:spPr>
      </p:pic>
    </p:spTree>
    <p:extLst>
      <p:ext uri="{BB962C8B-B14F-4D97-AF65-F5344CB8AC3E}">
        <p14:creationId xmlns:p14="http://schemas.microsoft.com/office/powerpoint/2010/main" val="1199722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list with Im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439357" y="329514"/>
            <a:ext cx="1817811" cy="965641"/>
          </a:xfrm>
          <a:prstGeom prst="rect">
            <a:avLst/>
          </a:prstGeom>
        </p:spPr>
      </p:pic>
      <p:sp>
        <p:nvSpPr>
          <p:cNvPr id="9" name="Text Placeholder 22"/>
          <p:cNvSpPr>
            <a:spLocks noGrp="1"/>
          </p:cNvSpPr>
          <p:nvPr>
            <p:ph type="body" sz="quarter" idx="13" hasCustomPrompt="1"/>
          </p:nvPr>
        </p:nvSpPr>
        <p:spPr>
          <a:xfrm>
            <a:off x="633431" y="1832640"/>
            <a:ext cx="5198960" cy="391577"/>
          </a:xfrm>
        </p:spPr>
        <p:txBody>
          <a:bodyPr lIns="0" tIns="0" rIns="0" bIns="0">
            <a:noAutofit/>
          </a:bodyPr>
          <a:lstStyle>
            <a:lvl1pPr marL="0" indent="0">
              <a:buNone/>
              <a:defRPr sz="3200">
                <a:solidFill>
                  <a:srgbClr val="D91F53"/>
                </a:solidFill>
                <a:latin typeface="Arial" panose="020B0604020202020204" pitchFamily="34" charset="0"/>
                <a:cs typeface="Arial" panose="020B0604020202020204" pitchFamily="34" charset="0"/>
              </a:defRPr>
            </a:lvl1pPr>
            <a:lvl2pPr>
              <a:defRPr sz="3200">
                <a:solidFill>
                  <a:srgbClr val="D91F53"/>
                </a:solidFill>
              </a:defRPr>
            </a:lvl2pPr>
            <a:lvl3pPr>
              <a:defRPr sz="3200">
                <a:solidFill>
                  <a:srgbClr val="D91F53"/>
                </a:solidFill>
              </a:defRPr>
            </a:lvl3pPr>
            <a:lvl4pPr>
              <a:defRPr sz="3200">
                <a:solidFill>
                  <a:srgbClr val="D91F53"/>
                </a:solidFill>
              </a:defRPr>
            </a:lvl4pPr>
            <a:lvl5pPr>
              <a:defRPr sz="3200">
                <a:solidFill>
                  <a:srgbClr val="D91F53"/>
                </a:solidFill>
              </a:defRPr>
            </a:lvl5pPr>
          </a:lstStyle>
          <a:p>
            <a:pPr lvl="0"/>
            <a:r>
              <a:rPr lang="en-US" dirty="0"/>
              <a:t>TITLE</a:t>
            </a:r>
          </a:p>
        </p:txBody>
      </p:sp>
      <p:sp>
        <p:nvSpPr>
          <p:cNvPr id="11" name="Text Placeholder 27"/>
          <p:cNvSpPr>
            <a:spLocks noGrp="1"/>
          </p:cNvSpPr>
          <p:nvPr>
            <p:ph type="body" sz="quarter" idx="15" hasCustomPrompt="1"/>
          </p:nvPr>
        </p:nvSpPr>
        <p:spPr>
          <a:xfrm>
            <a:off x="633430" y="2517422"/>
            <a:ext cx="5286831" cy="3504437"/>
          </a:xfrm>
        </p:spPr>
        <p:txBody>
          <a:bodyPr lIns="0" tIns="0" rIns="0" bIns="0">
            <a:noAutofit/>
          </a:bodyPr>
          <a:lstStyle>
            <a:lvl1pPr marL="285750" indent="-285750">
              <a:buFontTx/>
              <a:buBlip>
                <a:blip r:embed="rId3"/>
              </a:buBlip>
              <a:defRPr sz="1800" baseline="0">
                <a:latin typeface="Arial" panose="020B0604020202020204" pitchFamily="34" charset="0"/>
                <a:cs typeface="Arial" panose="020B0604020202020204" pitchFamily="34" charset="0"/>
              </a:defRPr>
            </a:lvl1pPr>
          </a:lstStyle>
          <a:p>
            <a:pPr lvl="0"/>
            <a:r>
              <a:rPr lang="en-US" dirty="0"/>
              <a:t>Bullet One </a:t>
            </a:r>
          </a:p>
          <a:p>
            <a:pPr lvl="0"/>
            <a:r>
              <a:rPr lang="en-US" dirty="0"/>
              <a:t>Bullet Two </a:t>
            </a:r>
          </a:p>
          <a:p>
            <a:pPr lvl="0"/>
            <a:r>
              <a:rPr lang="en-US" dirty="0"/>
              <a:t>Bullet Three </a:t>
            </a:r>
          </a:p>
        </p:txBody>
      </p:sp>
      <p:sp>
        <p:nvSpPr>
          <p:cNvPr id="13" name="Picture Placeholder 12"/>
          <p:cNvSpPr>
            <a:spLocks noGrp="1"/>
          </p:cNvSpPr>
          <p:nvPr>
            <p:ph type="pic" sz="quarter" idx="16" hasCustomPrompt="1"/>
          </p:nvPr>
        </p:nvSpPr>
        <p:spPr>
          <a:xfrm>
            <a:off x="6402918" y="996951"/>
            <a:ext cx="5403849" cy="5083175"/>
          </a:xfrm>
        </p:spPr>
        <p:txBody>
          <a:bodyPr>
            <a:normAutofit/>
          </a:bodyPr>
          <a:lstStyle>
            <a:lvl1pPr marL="0" indent="0">
              <a:buNone/>
              <a:defRPr sz="1800">
                <a:latin typeface="Arial" panose="020B0604020202020204" pitchFamily="34" charset="0"/>
                <a:cs typeface="Arial" panose="020B0604020202020204" pitchFamily="34" charset="0"/>
              </a:defRPr>
            </a:lvl1pPr>
          </a:lstStyle>
          <a:p>
            <a:r>
              <a:rPr lang="en-GB" dirty="0"/>
              <a:t>INSERT IMAGE BY CLICKING BUTTON IN CENTRE </a:t>
            </a:r>
          </a:p>
        </p:txBody>
      </p:sp>
    </p:spTree>
    <p:extLst>
      <p:ext uri="{BB962C8B-B14F-4D97-AF65-F5344CB8AC3E}">
        <p14:creationId xmlns:p14="http://schemas.microsoft.com/office/powerpoint/2010/main" val="4061039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List ">
    <p:spTree>
      <p:nvGrpSpPr>
        <p:cNvPr id="1" name=""/>
        <p:cNvGrpSpPr/>
        <p:nvPr/>
      </p:nvGrpSpPr>
      <p:grpSpPr>
        <a:xfrm>
          <a:off x="0" y="0"/>
          <a:ext cx="0" cy="0"/>
          <a:chOff x="0" y="0"/>
          <a:chExt cx="0" cy="0"/>
        </a:xfrm>
      </p:grpSpPr>
      <p:sp>
        <p:nvSpPr>
          <p:cNvPr id="9" name="Text Placeholder 22"/>
          <p:cNvSpPr>
            <a:spLocks noGrp="1"/>
          </p:cNvSpPr>
          <p:nvPr>
            <p:ph type="body" sz="quarter" idx="13" hasCustomPrompt="1"/>
          </p:nvPr>
        </p:nvSpPr>
        <p:spPr>
          <a:xfrm>
            <a:off x="633429" y="1616328"/>
            <a:ext cx="10734787" cy="418418"/>
          </a:xfrm>
        </p:spPr>
        <p:txBody>
          <a:bodyPr lIns="0" tIns="0" rIns="0" bIns="0">
            <a:noAutofit/>
          </a:bodyPr>
          <a:lstStyle>
            <a:lvl1pPr marL="0" indent="0">
              <a:buNone/>
              <a:defRPr sz="3200">
                <a:solidFill>
                  <a:srgbClr val="D91F53"/>
                </a:solidFill>
                <a:latin typeface="Arial" panose="020B0604020202020204" pitchFamily="34" charset="0"/>
                <a:cs typeface="Arial" panose="020B0604020202020204" pitchFamily="34" charset="0"/>
              </a:defRPr>
            </a:lvl1pPr>
            <a:lvl2pPr>
              <a:defRPr sz="3200">
                <a:solidFill>
                  <a:srgbClr val="D91F53"/>
                </a:solidFill>
              </a:defRPr>
            </a:lvl2pPr>
            <a:lvl3pPr>
              <a:defRPr sz="3200">
                <a:solidFill>
                  <a:srgbClr val="D91F53"/>
                </a:solidFill>
              </a:defRPr>
            </a:lvl3pPr>
            <a:lvl4pPr>
              <a:defRPr sz="3200">
                <a:solidFill>
                  <a:srgbClr val="D91F53"/>
                </a:solidFill>
              </a:defRPr>
            </a:lvl4pPr>
            <a:lvl5pPr>
              <a:defRPr sz="3200">
                <a:solidFill>
                  <a:srgbClr val="D91F53"/>
                </a:solidFill>
              </a:defRPr>
            </a:lvl5pPr>
          </a:lstStyle>
          <a:p>
            <a:pPr lvl="0"/>
            <a:r>
              <a:rPr lang="en-US" dirty="0"/>
              <a:t>TITLE </a:t>
            </a:r>
          </a:p>
        </p:txBody>
      </p:sp>
      <p:sp>
        <p:nvSpPr>
          <p:cNvPr id="11" name="Text Placeholder 27"/>
          <p:cNvSpPr>
            <a:spLocks noGrp="1"/>
          </p:cNvSpPr>
          <p:nvPr>
            <p:ph type="body" sz="quarter" idx="15" hasCustomPrompt="1"/>
          </p:nvPr>
        </p:nvSpPr>
        <p:spPr>
          <a:xfrm>
            <a:off x="633430" y="2355920"/>
            <a:ext cx="10976431" cy="4053118"/>
          </a:xfrm>
        </p:spPr>
        <p:txBody>
          <a:bodyPr lIns="0" tIns="0" rIns="0" bIns="0">
            <a:noAutofit/>
          </a:bodyPr>
          <a:lstStyle>
            <a:lvl1pPr marL="285750" indent="-285750">
              <a:buFontTx/>
              <a:buBlip>
                <a:blip r:embed="rId2"/>
              </a:buBlip>
              <a:defRPr sz="1800" baseline="0">
                <a:latin typeface="Arial" panose="020B0604020202020204" pitchFamily="34" charset="0"/>
                <a:cs typeface="Arial" panose="020B0604020202020204" pitchFamily="34" charset="0"/>
              </a:defRPr>
            </a:lvl1pPr>
          </a:lstStyle>
          <a:p>
            <a:pPr lvl="0"/>
            <a:r>
              <a:rPr lang="en-US" dirty="0"/>
              <a:t>Bullet One </a:t>
            </a:r>
          </a:p>
          <a:p>
            <a:pPr lvl="0"/>
            <a:r>
              <a:rPr lang="en-US" dirty="0"/>
              <a:t>Bullet Two </a:t>
            </a:r>
          </a:p>
          <a:p>
            <a:pPr lvl="0"/>
            <a:r>
              <a:rPr lang="en-US" dirty="0"/>
              <a:t>Bullet Three</a:t>
            </a:r>
          </a:p>
          <a:p>
            <a:pPr lvl="0"/>
            <a:r>
              <a:rPr lang="en-US" dirty="0"/>
              <a:t> </a:t>
            </a:r>
          </a:p>
        </p:txBody>
      </p:sp>
      <p:pic>
        <p:nvPicPr>
          <p:cNvPr id="6" name="Picture 5"/>
          <p:cNvPicPr>
            <a:picLocks noChangeAspect="1"/>
          </p:cNvPicPr>
          <p:nvPr userDrawn="1"/>
        </p:nvPicPr>
        <p:blipFill>
          <a:blip r:embed="rId3"/>
          <a:stretch>
            <a:fillRect/>
          </a:stretch>
        </p:blipFill>
        <p:spPr>
          <a:xfrm>
            <a:off x="439357" y="329514"/>
            <a:ext cx="1817811" cy="965641"/>
          </a:xfrm>
          <a:prstGeom prst="rect">
            <a:avLst/>
          </a:prstGeom>
        </p:spPr>
      </p:pic>
    </p:spTree>
    <p:extLst>
      <p:ext uri="{BB962C8B-B14F-4D97-AF65-F5344CB8AC3E}">
        <p14:creationId xmlns:p14="http://schemas.microsoft.com/office/powerpoint/2010/main" val="3790396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ith image">
    <p:spTree>
      <p:nvGrpSpPr>
        <p:cNvPr id="1" name=""/>
        <p:cNvGrpSpPr/>
        <p:nvPr/>
      </p:nvGrpSpPr>
      <p:grpSpPr>
        <a:xfrm>
          <a:off x="0" y="0"/>
          <a:ext cx="0" cy="0"/>
          <a:chOff x="0" y="0"/>
          <a:chExt cx="0" cy="0"/>
        </a:xfrm>
      </p:grpSpPr>
      <p:sp>
        <p:nvSpPr>
          <p:cNvPr id="9" name="Text Placeholder 22"/>
          <p:cNvSpPr>
            <a:spLocks noGrp="1"/>
          </p:cNvSpPr>
          <p:nvPr>
            <p:ph type="body" sz="quarter" idx="13" hasCustomPrompt="1"/>
          </p:nvPr>
        </p:nvSpPr>
        <p:spPr>
          <a:xfrm>
            <a:off x="633431" y="1832640"/>
            <a:ext cx="5198960" cy="391577"/>
          </a:xfrm>
        </p:spPr>
        <p:txBody>
          <a:bodyPr lIns="0" tIns="0" rIns="0" bIns="0">
            <a:noAutofit/>
          </a:bodyPr>
          <a:lstStyle>
            <a:lvl1pPr marL="0" indent="0">
              <a:buNone/>
              <a:defRPr sz="3200">
                <a:solidFill>
                  <a:srgbClr val="D91F53"/>
                </a:solidFill>
                <a:latin typeface="Arial" panose="020B0604020202020204" pitchFamily="34" charset="0"/>
                <a:cs typeface="Arial" panose="020B0604020202020204" pitchFamily="34" charset="0"/>
              </a:defRPr>
            </a:lvl1pPr>
            <a:lvl2pPr>
              <a:defRPr sz="3200">
                <a:solidFill>
                  <a:srgbClr val="D91F53"/>
                </a:solidFill>
              </a:defRPr>
            </a:lvl2pPr>
            <a:lvl3pPr>
              <a:defRPr sz="3200">
                <a:solidFill>
                  <a:srgbClr val="D91F53"/>
                </a:solidFill>
              </a:defRPr>
            </a:lvl3pPr>
            <a:lvl4pPr>
              <a:defRPr sz="3200">
                <a:solidFill>
                  <a:srgbClr val="D91F53"/>
                </a:solidFill>
              </a:defRPr>
            </a:lvl4pPr>
            <a:lvl5pPr>
              <a:defRPr sz="3200">
                <a:solidFill>
                  <a:srgbClr val="D91F53"/>
                </a:solidFill>
              </a:defRPr>
            </a:lvl5pPr>
          </a:lstStyle>
          <a:p>
            <a:pPr lvl="0"/>
            <a:r>
              <a:rPr lang="en-US" dirty="0"/>
              <a:t>TITLE</a:t>
            </a:r>
          </a:p>
        </p:txBody>
      </p:sp>
      <p:sp>
        <p:nvSpPr>
          <p:cNvPr id="10" name="Text Placeholder 24"/>
          <p:cNvSpPr>
            <a:spLocks noGrp="1"/>
          </p:cNvSpPr>
          <p:nvPr>
            <p:ph type="body" sz="quarter" idx="14" hasCustomPrompt="1"/>
          </p:nvPr>
        </p:nvSpPr>
        <p:spPr>
          <a:xfrm>
            <a:off x="633430" y="2316949"/>
            <a:ext cx="5286831" cy="294446"/>
          </a:xfrm>
        </p:spPr>
        <p:txBody>
          <a:bodyPr lIns="0" tIns="0" rIns="0" bIns="0">
            <a:normAutofit/>
          </a:bodyPr>
          <a:lstStyle>
            <a:lvl1pPr marL="0" indent="0">
              <a:buNone/>
              <a:defRPr sz="1800">
                <a:solidFill>
                  <a:srgbClr val="D91F53"/>
                </a:solidFill>
                <a:latin typeface="Arial" panose="020B0604020202020204" pitchFamily="34" charset="0"/>
                <a:cs typeface="Arial" panose="020B0604020202020204" pitchFamily="34" charset="0"/>
              </a:defRPr>
            </a:lvl1pPr>
          </a:lstStyle>
          <a:p>
            <a:pPr lvl="0"/>
            <a:r>
              <a:rPr lang="en-US" dirty="0"/>
              <a:t>Subtitle</a:t>
            </a:r>
          </a:p>
        </p:txBody>
      </p:sp>
      <p:sp>
        <p:nvSpPr>
          <p:cNvPr id="13" name="Picture Placeholder 12"/>
          <p:cNvSpPr>
            <a:spLocks noGrp="1"/>
          </p:cNvSpPr>
          <p:nvPr>
            <p:ph type="pic" sz="quarter" idx="16" hasCustomPrompt="1"/>
          </p:nvPr>
        </p:nvSpPr>
        <p:spPr>
          <a:xfrm>
            <a:off x="6402917" y="1038140"/>
            <a:ext cx="5492520" cy="5141400"/>
          </a:xfrm>
        </p:spPr>
        <p:txBody>
          <a:bodyPr>
            <a:normAutofit/>
          </a:bodyPr>
          <a:lstStyle>
            <a:lvl1pPr marL="0" indent="0">
              <a:buNone/>
              <a:defRPr sz="1800">
                <a:latin typeface="Arial" panose="020B0604020202020204" pitchFamily="34" charset="0"/>
                <a:cs typeface="Arial" panose="020B0604020202020204" pitchFamily="34" charset="0"/>
              </a:defRPr>
            </a:lvl1pPr>
          </a:lstStyle>
          <a:p>
            <a:r>
              <a:rPr lang="en-GB" dirty="0"/>
              <a:t>INSERT IMAGE BY CLICKING BUTTON IN CENTRE </a:t>
            </a:r>
          </a:p>
        </p:txBody>
      </p:sp>
      <p:sp>
        <p:nvSpPr>
          <p:cNvPr id="4" name="Text Placeholder 3"/>
          <p:cNvSpPr>
            <a:spLocks noGrp="1"/>
          </p:cNvSpPr>
          <p:nvPr>
            <p:ph type="body" sz="quarter" idx="17" hasCustomPrompt="1"/>
          </p:nvPr>
        </p:nvSpPr>
        <p:spPr>
          <a:xfrm>
            <a:off x="633430" y="2769676"/>
            <a:ext cx="5286831" cy="3433417"/>
          </a:xfrm>
        </p:spPr>
        <p:txBody>
          <a:bodyPr>
            <a:normAutofit/>
          </a:bodyPr>
          <a:lstStyle>
            <a:lvl1pPr marL="0" indent="0">
              <a:buNone/>
              <a:defRPr sz="1800" baseline="0"/>
            </a:lvl1pPr>
          </a:lstStyle>
          <a:p>
            <a:pPr lvl="0"/>
            <a:r>
              <a:rPr lang="en-US" dirty="0"/>
              <a:t>Insert text</a:t>
            </a:r>
          </a:p>
        </p:txBody>
      </p:sp>
      <p:pic>
        <p:nvPicPr>
          <p:cNvPr id="8" name="Picture 7"/>
          <p:cNvPicPr>
            <a:picLocks noChangeAspect="1"/>
          </p:cNvPicPr>
          <p:nvPr userDrawn="1"/>
        </p:nvPicPr>
        <p:blipFill>
          <a:blip r:embed="rId2"/>
          <a:stretch>
            <a:fillRect/>
          </a:stretch>
        </p:blipFill>
        <p:spPr>
          <a:xfrm>
            <a:off x="439357" y="329514"/>
            <a:ext cx="1817811" cy="965641"/>
          </a:xfrm>
          <a:prstGeom prst="rect">
            <a:avLst/>
          </a:prstGeom>
        </p:spPr>
      </p:pic>
    </p:spTree>
    <p:extLst>
      <p:ext uri="{BB962C8B-B14F-4D97-AF65-F5344CB8AC3E}">
        <p14:creationId xmlns:p14="http://schemas.microsoft.com/office/powerpoint/2010/main" val="71770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slide ">
    <p:spTree>
      <p:nvGrpSpPr>
        <p:cNvPr id="1" name=""/>
        <p:cNvGrpSpPr/>
        <p:nvPr/>
      </p:nvGrpSpPr>
      <p:grpSpPr>
        <a:xfrm>
          <a:off x="0" y="0"/>
          <a:ext cx="0" cy="0"/>
          <a:chOff x="0" y="0"/>
          <a:chExt cx="0" cy="0"/>
        </a:xfrm>
      </p:grpSpPr>
      <p:sp>
        <p:nvSpPr>
          <p:cNvPr id="13" name="Text Placeholder 12"/>
          <p:cNvSpPr>
            <a:spLocks noGrp="1"/>
          </p:cNvSpPr>
          <p:nvPr>
            <p:ph type="body" sz="quarter" idx="13" hasCustomPrompt="1"/>
          </p:nvPr>
        </p:nvSpPr>
        <p:spPr>
          <a:xfrm>
            <a:off x="838200" y="1779545"/>
            <a:ext cx="10694773" cy="493713"/>
          </a:xfrm>
        </p:spPr>
        <p:txBody>
          <a:bodyPr>
            <a:noAutofit/>
          </a:bodyPr>
          <a:lstStyle>
            <a:lvl1pPr marL="0" indent="0">
              <a:buNone/>
              <a:defRPr sz="3200" b="0" cap="none" spc="0" baseline="0">
                <a:ln>
                  <a:noFill/>
                </a:ln>
                <a:solidFill>
                  <a:srgbClr val="C40A4C"/>
                </a:solidFill>
                <a:effectLst/>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TABLE TITLE</a:t>
            </a:r>
          </a:p>
        </p:txBody>
      </p:sp>
      <p:sp>
        <p:nvSpPr>
          <p:cNvPr id="15" name="Table Placeholder 14"/>
          <p:cNvSpPr>
            <a:spLocks noGrp="1"/>
          </p:cNvSpPr>
          <p:nvPr>
            <p:ph type="tbl" sz="quarter" idx="14" hasCustomPrompt="1"/>
          </p:nvPr>
        </p:nvSpPr>
        <p:spPr>
          <a:xfrm>
            <a:off x="838200" y="2879713"/>
            <a:ext cx="10694773" cy="3241000"/>
          </a:xfrm>
          <a:ln>
            <a:solidFill>
              <a:srgbClr val="615E9B"/>
            </a:solidFill>
          </a:ln>
        </p:spPr>
        <p:style>
          <a:lnRef idx="2">
            <a:schemeClr val="accent3"/>
          </a:lnRef>
          <a:fillRef idx="1">
            <a:schemeClr val="lt1"/>
          </a:fillRef>
          <a:effectRef idx="0">
            <a:schemeClr val="accent3"/>
          </a:effectRef>
          <a:fontRef idx="none"/>
        </p:style>
        <p:txBody>
          <a:bodyPr>
            <a:normAutofit/>
          </a:bodyPr>
          <a:lstStyle>
            <a:lvl1pPr marL="0" indent="0">
              <a:buNone/>
              <a:defRPr sz="2000" baseline="0">
                <a:latin typeface="Arial" panose="020B0604020202020204" pitchFamily="34" charset="0"/>
                <a:cs typeface="Arial" panose="020B0604020202020204" pitchFamily="34" charset="0"/>
              </a:defRPr>
            </a:lvl1pPr>
          </a:lstStyle>
          <a:p>
            <a:r>
              <a:rPr lang="en-GB" dirty="0"/>
              <a:t>TO INSERT TABLE CLICK BUTTON IN CENTRE  </a:t>
            </a:r>
          </a:p>
        </p:txBody>
      </p:sp>
      <p:sp>
        <p:nvSpPr>
          <p:cNvPr id="16" name="Text Placeholder 27"/>
          <p:cNvSpPr>
            <a:spLocks noGrp="1"/>
          </p:cNvSpPr>
          <p:nvPr>
            <p:ph type="body" sz="quarter" idx="12" hasCustomPrompt="1"/>
          </p:nvPr>
        </p:nvSpPr>
        <p:spPr>
          <a:xfrm>
            <a:off x="838201" y="2316885"/>
            <a:ext cx="6312243" cy="327462"/>
          </a:xfrm>
        </p:spPr>
        <p:txBody>
          <a:bodyPr lIns="0" tIns="0" rIns="0" bIns="0">
            <a:normAutofit/>
          </a:bodyPr>
          <a:lstStyle>
            <a:lvl1pPr marL="0" indent="0">
              <a:buNone/>
              <a:defRPr sz="1800"/>
            </a:lvl1pPr>
          </a:lstStyle>
          <a:p>
            <a:pPr lvl="0"/>
            <a:r>
              <a:rPr lang="en-US" dirty="0"/>
              <a:t>Text</a:t>
            </a:r>
          </a:p>
        </p:txBody>
      </p:sp>
      <p:pic>
        <p:nvPicPr>
          <p:cNvPr id="6" name="Picture 5"/>
          <p:cNvPicPr>
            <a:picLocks noChangeAspect="1"/>
          </p:cNvPicPr>
          <p:nvPr userDrawn="1"/>
        </p:nvPicPr>
        <p:blipFill>
          <a:blip r:embed="rId2"/>
          <a:stretch>
            <a:fillRect/>
          </a:stretch>
        </p:blipFill>
        <p:spPr>
          <a:xfrm>
            <a:off x="439357" y="329514"/>
            <a:ext cx="1817811" cy="965641"/>
          </a:xfrm>
          <a:prstGeom prst="rect">
            <a:avLst/>
          </a:prstGeom>
        </p:spPr>
      </p:pic>
    </p:spTree>
    <p:extLst>
      <p:ext uri="{BB962C8B-B14F-4D97-AF65-F5344CB8AC3E}">
        <p14:creationId xmlns:p14="http://schemas.microsoft.com/office/powerpoint/2010/main" val="2356630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s and Charts">
    <p:spTree>
      <p:nvGrpSpPr>
        <p:cNvPr id="1" name=""/>
        <p:cNvGrpSpPr/>
        <p:nvPr/>
      </p:nvGrpSpPr>
      <p:grpSpPr>
        <a:xfrm>
          <a:off x="0" y="0"/>
          <a:ext cx="0" cy="0"/>
          <a:chOff x="0" y="0"/>
          <a:chExt cx="0" cy="0"/>
        </a:xfrm>
      </p:grpSpPr>
      <p:sp>
        <p:nvSpPr>
          <p:cNvPr id="13" name="Text Placeholder 12"/>
          <p:cNvSpPr>
            <a:spLocks noGrp="1"/>
          </p:cNvSpPr>
          <p:nvPr>
            <p:ph type="body" sz="quarter" idx="13" hasCustomPrompt="1"/>
          </p:nvPr>
        </p:nvSpPr>
        <p:spPr>
          <a:xfrm>
            <a:off x="838199" y="1779545"/>
            <a:ext cx="10480588" cy="493713"/>
          </a:xfrm>
        </p:spPr>
        <p:txBody>
          <a:bodyPr>
            <a:noAutofit/>
          </a:bodyPr>
          <a:lstStyle>
            <a:lvl1pPr marL="0" indent="0">
              <a:buNone/>
              <a:defRPr sz="3200" b="0" cap="none" spc="0" baseline="0">
                <a:ln>
                  <a:noFill/>
                </a:ln>
                <a:solidFill>
                  <a:srgbClr val="C40A4C"/>
                </a:solidFill>
                <a:effectLst/>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GRAPHS AND CHARTS TITLE </a:t>
            </a:r>
          </a:p>
        </p:txBody>
      </p:sp>
      <p:sp>
        <p:nvSpPr>
          <p:cNvPr id="16" name="Text Placeholder 27"/>
          <p:cNvSpPr>
            <a:spLocks noGrp="1"/>
          </p:cNvSpPr>
          <p:nvPr>
            <p:ph type="body" sz="quarter" idx="12" hasCustomPrompt="1"/>
          </p:nvPr>
        </p:nvSpPr>
        <p:spPr>
          <a:xfrm>
            <a:off x="838200" y="2438161"/>
            <a:ext cx="6312243" cy="327462"/>
          </a:xfrm>
        </p:spPr>
        <p:txBody>
          <a:bodyPr lIns="0" tIns="0" rIns="0" bIns="0">
            <a:normAutofit/>
          </a:bodyPr>
          <a:lstStyle>
            <a:lvl1pPr marL="0" indent="0">
              <a:buNone/>
              <a:defRPr sz="1800"/>
            </a:lvl1pPr>
          </a:lstStyle>
          <a:p>
            <a:pPr lvl="0"/>
            <a:r>
              <a:rPr lang="en-US" dirty="0"/>
              <a:t>Text</a:t>
            </a:r>
          </a:p>
        </p:txBody>
      </p:sp>
      <p:sp>
        <p:nvSpPr>
          <p:cNvPr id="3" name="Chart Placeholder 2"/>
          <p:cNvSpPr>
            <a:spLocks noGrp="1"/>
          </p:cNvSpPr>
          <p:nvPr>
            <p:ph type="chart" sz="quarter" idx="14" hasCustomPrompt="1"/>
          </p:nvPr>
        </p:nvSpPr>
        <p:spPr>
          <a:xfrm>
            <a:off x="838201" y="2930526"/>
            <a:ext cx="5038124" cy="3280804"/>
          </a:xfrm>
        </p:spPr>
        <p:style>
          <a:lnRef idx="2">
            <a:schemeClr val="accent3"/>
          </a:lnRef>
          <a:fillRef idx="1">
            <a:schemeClr val="lt1"/>
          </a:fillRef>
          <a:effectRef idx="0">
            <a:schemeClr val="accent3"/>
          </a:effectRef>
          <a:fontRef idx="none"/>
        </p:style>
        <p:txBody>
          <a:bodyPr/>
          <a:lstStyle>
            <a:lvl1pPr marL="0" indent="0">
              <a:buNone/>
              <a:defRPr baseline="0"/>
            </a:lvl1pPr>
          </a:lstStyle>
          <a:p>
            <a:r>
              <a:rPr lang="en-GB" dirty="0"/>
              <a:t>TO INSERT CHART CLICK BUTTON IN CENTRE</a:t>
            </a:r>
          </a:p>
        </p:txBody>
      </p:sp>
      <p:sp>
        <p:nvSpPr>
          <p:cNvPr id="8" name="Chart Placeholder 2"/>
          <p:cNvSpPr>
            <a:spLocks noGrp="1"/>
          </p:cNvSpPr>
          <p:nvPr>
            <p:ph type="chart" sz="quarter" idx="15" hasCustomPrompt="1"/>
          </p:nvPr>
        </p:nvSpPr>
        <p:spPr>
          <a:xfrm>
            <a:off x="6280665" y="2930526"/>
            <a:ext cx="5038124" cy="3280804"/>
          </a:xfrm>
        </p:spPr>
        <p:style>
          <a:lnRef idx="2">
            <a:schemeClr val="accent3"/>
          </a:lnRef>
          <a:fillRef idx="1">
            <a:schemeClr val="lt1"/>
          </a:fillRef>
          <a:effectRef idx="0">
            <a:schemeClr val="accent3"/>
          </a:effectRef>
          <a:fontRef idx="none"/>
        </p:style>
        <p:txBody>
          <a:bodyPr/>
          <a:lstStyle>
            <a:lvl1pPr marL="0" indent="0">
              <a:buNone/>
              <a:defRPr baseline="0"/>
            </a:lvl1pPr>
          </a:lstStyle>
          <a:p>
            <a:r>
              <a:rPr lang="en-GB" dirty="0"/>
              <a:t>TO INSERT CHART CLICK BUTTON IN CENTRE</a:t>
            </a:r>
          </a:p>
        </p:txBody>
      </p:sp>
      <p:pic>
        <p:nvPicPr>
          <p:cNvPr id="7" name="Picture 6"/>
          <p:cNvPicPr>
            <a:picLocks noChangeAspect="1"/>
          </p:cNvPicPr>
          <p:nvPr userDrawn="1"/>
        </p:nvPicPr>
        <p:blipFill>
          <a:blip r:embed="rId2"/>
          <a:stretch>
            <a:fillRect/>
          </a:stretch>
        </p:blipFill>
        <p:spPr>
          <a:xfrm>
            <a:off x="439357" y="329514"/>
            <a:ext cx="1817811" cy="965641"/>
          </a:xfrm>
          <a:prstGeom prst="rect">
            <a:avLst/>
          </a:prstGeom>
        </p:spPr>
      </p:pic>
    </p:spTree>
    <p:extLst>
      <p:ext uri="{BB962C8B-B14F-4D97-AF65-F5344CB8AC3E}">
        <p14:creationId xmlns:p14="http://schemas.microsoft.com/office/powerpoint/2010/main" val="222300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media ">
    <p:spTree>
      <p:nvGrpSpPr>
        <p:cNvPr id="1" name=""/>
        <p:cNvGrpSpPr/>
        <p:nvPr/>
      </p:nvGrpSpPr>
      <p:grpSpPr>
        <a:xfrm>
          <a:off x="0" y="0"/>
          <a:ext cx="0" cy="0"/>
          <a:chOff x="0" y="0"/>
          <a:chExt cx="0" cy="0"/>
        </a:xfrm>
      </p:grpSpPr>
      <p:sp>
        <p:nvSpPr>
          <p:cNvPr id="13" name="Text Placeholder 12"/>
          <p:cNvSpPr>
            <a:spLocks noGrp="1"/>
          </p:cNvSpPr>
          <p:nvPr>
            <p:ph type="body" sz="quarter" idx="13" hasCustomPrompt="1"/>
          </p:nvPr>
        </p:nvSpPr>
        <p:spPr>
          <a:xfrm>
            <a:off x="838200" y="1779545"/>
            <a:ext cx="10694773" cy="493713"/>
          </a:xfrm>
        </p:spPr>
        <p:txBody>
          <a:bodyPr>
            <a:noAutofit/>
          </a:bodyPr>
          <a:lstStyle>
            <a:lvl1pPr marL="0" indent="0">
              <a:buNone/>
              <a:defRPr sz="3200" b="0" cap="none" spc="0" baseline="0">
                <a:ln>
                  <a:noFill/>
                </a:ln>
                <a:solidFill>
                  <a:srgbClr val="C40A4C"/>
                </a:solidFill>
                <a:effectLst/>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MULTIMEDIA TITLE</a:t>
            </a:r>
          </a:p>
        </p:txBody>
      </p:sp>
      <p:sp>
        <p:nvSpPr>
          <p:cNvPr id="16" name="Text Placeholder 27"/>
          <p:cNvSpPr>
            <a:spLocks noGrp="1"/>
          </p:cNvSpPr>
          <p:nvPr>
            <p:ph type="body" sz="quarter" idx="12" hasCustomPrompt="1"/>
          </p:nvPr>
        </p:nvSpPr>
        <p:spPr>
          <a:xfrm>
            <a:off x="838201" y="2316885"/>
            <a:ext cx="6312243" cy="327462"/>
          </a:xfrm>
        </p:spPr>
        <p:txBody>
          <a:bodyPr lIns="0" tIns="0" rIns="0" bIns="0">
            <a:normAutofit/>
          </a:bodyPr>
          <a:lstStyle>
            <a:lvl1pPr marL="0" indent="0">
              <a:buNone/>
              <a:defRPr sz="1800"/>
            </a:lvl1pPr>
          </a:lstStyle>
          <a:p>
            <a:pPr lvl="0"/>
            <a:r>
              <a:rPr lang="en-US" dirty="0"/>
              <a:t>Text</a:t>
            </a:r>
          </a:p>
        </p:txBody>
      </p:sp>
      <p:sp>
        <p:nvSpPr>
          <p:cNvPr id="3" name="Media Placeholder 2"/>
          <p:cNvSpPr>
            <a:spLocks noGrp="1"/>
          </p:cNvSpPr>
          <p:nvPr>
            <p:ph type="media" sz="quarter" idx="14" hasCustomPrompt="1"/>
          </p:nvPr>
        </p:nvSpPr>
        <p:spPr>
          <a:xfrm>
            <a:off x="838201" y="2849563"/>
            <a:ext cx="10826751" cy="3600450"/>
          </a:xfrm>
          <a:ln>
            <a:solidFill>
              <a:schemeClr val="accent5"/>
            </a:solidFill>
          </a:ln>
        </p:spPr>
        <p:style>
          <a:lnRef idx="2">
            <a:schemeClr val="dk1"/>
          </a:lnRef>
          <a:fillRef idx="1">
            <a:schemeClr val="lt1"/>
          </a:fillRef>
          <a:effectRef idx="0">
            <a:schemeClr val="dk1"/>
          </a:effectRef>
          <a:fontRef idx="none"/>
        </p:style>
        <p:txBody>
          <a:bodyPr/>
          <a:lstStyle>
            <a:lvl1pPr marL="0" indent="0">
              <a:buNone/>
              <a:defRPr baseline="0"/>
            </a:lvl1pPr>
          </a:lstStyle>
          <a:p>
            <a:r>
              <a:rPr lang="en-GB" dirty="0"/>
              <a:t>TO INSERT MULTIMEDIA CLICK BUTTON IN CENTRE</a:t>
            </a:r>
          </a:p>
        </p:txBody>
      </p:sp>
      <p:pic>
        <p:nvPicPr>
          <p:cNvPr id="6" name="Picture 5"/>
          <p:cNvPicPr>
            <a:picLocks noChangeAspect="1"/>
          </p:cNvPicPr>
          <p:nvPr userDrawn="1"/>
        </p:nvPicPr>
        <p:blipFill>
          <a:blip r:embed="rId2"/>
          <a:stretch>
            <a:fillRect/>
          </a:stretch>
        </p:blipFill>
        <p:spPr>
          <a:xfrm>
            <a:off x="439357" y="329514"/>
            <a:ext cx="1817811" cy="965641"/>
          </a:xfrm>
          <a:prstGeom prst="rect">
            <a:avLst/>
          </a:prstGeom>
        </p:spPr>
      </p:pic>
    </p:spTree>
    <p:extLst>
      <p:ext uri="{BB962C8B-B14F-4D97-AF65-F5344CB8AC3E}">
        <p14:creationId xmlns:p14="http://schemas.microsoft.com/office/powerpoint/2010/main" val="363306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39F88B-73F7-46A5-912B-4AAA8B5B1E55}" type="datetimeFigureOut">
              <a:rPr lang="en-GB" smtClean="0"/>
              <a:t>08/06/2026</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A2D14-CE47-4859-86ED-9C696F98AFC3}" type="slidenum">
              <a:rPr lang="en-GB" smtClean="0"/>
              <a:t>‹#›</a:t>
            </a:fld>
            <a:endParaRPr lang="en-GB"/>
          </a:p>
        </p:txBody>
      </p:sp>
    </p:spTree>
    <p:extLst>
      <p:ext uri="{BB962C8B-B14F-4D97-AF65-F5344CB8AC3E}">
        <p14:creationId xmlns:p14="http://schemas.microsoft.com/office/powerpoint/2010/main" val="2206732022"/>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82" r:id="rId3"/>
    <p:sldLayoutId id="2147483676" r:id="rId4"/>
    <p:sldLayoutId id="2147483672" r:id="rId5"/>
    <p:sldLayoutId id="2147483681" r:id="rId6"/>
    <p:sldLayoutId id="214748368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hyperlink" Target="http://www.menti.com/" TargetMode="Externa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8.jpe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6.png"/><Relationship Id="rId7"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8.jp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6.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43.jpe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6.png"/><Relationship Id="rId7"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a:t>Prof Joanne Reeve FRCGP</a:t>
            </a:r>
          </a:p>
          <a:p>
            <a:r>
              <a:rPr lang="en-GB" dirty="0"/>
              <a:t>Professor Emerita, Hull York Medical School</a:t>
            </a:r>
          </a:p>
        </p:txBody>
      </p:sp>
      <p:sp>
        <p:nvSpPr>
          <p:cNvPr id="3" name="Text Placeholder 2"/>
          <p:cNvSpPr>
            <a:spLocks noGrp="1"/>
          </p:cNvSpPr>
          <p:nvPr>
            <p:ph type="body" sz="quarter" idx="13"/>
          </p:nvPr>
        </p:nvSpPr>
        <p:spPr>
          <a:xfrm>
            <a:off x="868915" y="2112272"/>
            <a:ext cx="7873802" cy="1716367"/>
          </a:xfrm>
        </p:spPr>
        <p:txBody>
          <a:bodyPr>
            <a:noAutofit/>
          </a:bodyPr>
          <a:lstStyle/>
          <a:p>
            <a:r>
              <a:rPr lang="en-GB" sz="3600" dirty="0"/>
              <a:t>GOLDILOCKS MEDICINE</a:t>
            </a:r>
          </a:p>
          <a:p>
            <a:r>
              <a:rPr lang="en-GB" sz="3600" dirty="0"/>
              <a:t>Part 1: Tackling Too Much Medicine</a:t>
            </a:r>
          </a:p>
        </p:txBody>
      </p:sp>
      <p:pic>
        <p:nvPicPr>
          <p:cNvPr id="4" name="Picture 3">
            <a:extLst>
              <a:ext uri="{FF2B5EF4-FFF2-40B4-BE49-F238E27FC236}">
                <a16:creationId xmlns:a16="http://schemas.microsoft.com/office/drawing/2014/main" id="{459B07BA-DEF4-CC8E-09A6-8A0DCC6BE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spTree>
    <p:extLst>
      <p:ext uri="{BB962C8B-B14F-4D97-AF65-F5344CB8AC3E}">
        <p14:creationId xmlns:p14="http://schemas.microsoft.com/office/powerpoint/2010/main" val="3099048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967061" y="1917973"/>
            <a:ext cx="10734787" cy="418418"/>
          </a:xfrm>
        </p:spPr>
        <p:txBody>
          <a:bodyPr/>
          <a:lstStyle/>
          <a:p>
            <a:pPr algn="ctr"/>
            <a:r>
              <a:rPr lang="en-GB" dirty="0"/>
              <a:t>GOLDILOCKS MEDICINE</a:t>
            </a:r>
          </a:p>
        </p:txBody>
      </p:sp>
      <p:pic>
        <p:nvPicPr>
          <p:cNvPr id="2" name="Picture 1">
            <a:extLst>
              <a:ext uri="{FF2B5EF4-FFF2-40B4-BE49-F238E27FC236}">
                <a16:creationId xmlns:a16="http://schemas.microsoft.com/office/drawing/2014/main" id="{376A0615-B735-0434-4C27-96372E63D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8" name="Picture 7" descr="Goldilocks Medicine&#10;&#10;AI-generated content may be incorrect.">
            <a:extLst>
              <a:ext uri="{FF2B5EF4-FFF2-40B4-BE49-F238E27FC236}">
                <a16:creationId xmlns:a16="http://schemas.microsoft.com/office/drawing/2014/main" id="{4ACC7360-28BA-325D-F1FA-A879801FA5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152" y="1833296"/>
            <a:ext cx="1774286" cy="1080000"/>
          </a:xfrm>
          <a:prstGeom prst="rect">
            <a:avLst/>
          </a:prstGeom>
        </p:spPr>
      </p:pic>
      <p:pic>
        <p:nvPicPr>
          <p:cNvPr id="12" name="Picture 11" descr="just right.&#10;&#10;AI-generated content may be incorrect.">
            <a:extLst>
              <a:ext uri="{FF2B5EF4-FFF2-40B4-BE49-F238E27FC236}">
                <a16:creationId xmlns:a16="http://schemas.microsoft.com/office/drawing/2014/main" id="{A42D49BC-9802-59DC-022C-6E2FD50C41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5113" y="5168740"/>
            <a:ext cx="3831652" cy="1080000"/>
          </a:xfrm>
          <a:prstGeom prst="rect">
            <a:avLst/>
          </a:prstGeom>
        </p:spPr>
      </p:pic>
      <p:pic>
        <p:nvPicPr>
          <p:cNvPr id="14" name="Picture 13" descr="The image depicts three colored circles, each containing a bowl with a fish inside, and each circle has a different pattern of smoke or steam emanating from the bowl.&#10;&#10;AI-generated content may be incorrect.">
            <a:extLst>
              <a:ext uri="{FF2B5EF4-FFF2-40B4-BE49-F238E27FC236}">
                <a16:creationId xmlns:a16="http://schemas.microsoft.com/office/drawing/2014/main" id="{18B5AFBD-F440-A416-E4F5-6E16C8D4D6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2060" y="2733728"/>
            <a:ext cx="6819900" cy="2171700"/>
          </a:xfrm>
          <a:prstGeom prst="rect">
            <a:avLst/>
          </a:prstGeom>
        </p:spPr>
      </p:pic>
      <p:pic>
        <p:nvPicPr>
          <p:cNvPr id="1028" name="Picture 4" descr="Too much medicine | The BMJ">
            <a:extLst>
              <a:ext uri="{FF2B5EF4-FFF2-40B4-BE49-F238E27FC236}">
                <a16:creationId xmlns:a16="http://schemas.microsoft.com/office/drawing/2014/main" id="{B4A2236D-F819-7469-3712-A01F063AE4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167" y="5302765"/>
            <a:ext cx="405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The image displays a caption from a medical journal article discussing the balance of hospital capacity during the COVID-19 pandemic.&#10;&#10;AI-generated content may be incorrect.">
            <a:extLst>
              <a:ext uri="{FF2B5EF4-FFF2-40B4-BE49-F238E27FC236}">
                <a16:creationId xmlns:a16="http://schemas.microsoft.com/office/drawing/2014/main" id="{B031B26B-09E6-52AE-B940-DC317A0CE4C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7036" y="99305"/>
            <a:ext cx="3706131" cy="1080000"/>
          </a:xfrm>
          <a:prstGeom prst="rect">
            <a:avLst/>
          </a:prstGeom>
        </p:spPr>
      </p:pic>
    </p:spTree>
    <p:extLst>
      <p:ext uri="{BB962C8B-B14F-4D97-AF65-F5344CB8AC3E}">
        <p14:creationId xmlns:p14="http://schemas.microsoft.com/office/powerpoint/2010/main" val="404671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F77A1-E449-8C42-350C-9270B1F370A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118B9E3-E264-B458-9D82-DE346A840FD1}"/>
              </a:ext>
            </a:extLst>
          </p:cNvPr>
          <p:cNvSpPr>
            <a:spLocks noGrp="1"/>
          </p:cNvSpPr>
          <p:nvPr>
            <p:ph type="body" sz="quarter" idx="13"/>
          </p:nvPr>
        </p:nvSpPr>
        <p:spPr/>
        <p:txBody>
          <a:bodyPr/>
          <a:lstStyle/>
          <a:p>
            <a:r>
              <a:rPr lang="en-GB" sz="2800" dirty="0"/>
              <a:t>GOLDILOCKS as a Consultant in Advanced Generalist Medicine</a:t>
            </a:r>
          </a:p>
        </p:txBody>
      </p:sp>
      <p:pic>
        <p:nvPicPr>
          <p:cNvPr id="2" name="Picture 1">
            <a:extLst>
              <a:ext uri="{FF2B5EF4-FFF2-40B4-BE49-F238E27FC236}">
                <a16:creationId xmlns:a16="http://schemas.microsoft.com/office/drawing/2014/main" id="{140A75CD-3B8A-F8B4-B2EC-9C7763CA8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8" name="Picture 7" descr="doctor&#10;&#10;AI-generated content may be incorrect.">
            <a:extLst>
              <a:ext uri="{FF2B5EF4-FFF2-40B4-BE49-F238E27FC236}">
                <a16:creationId xmlns:a16="http://schemas.microsoft.com/office/drawing/2014/main" id="{55352155-CA22-9D62-9473-70FDE497ED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6815" y="2511162"/>
            <a:ext cx="3832868" cy="2520000"/>
          </a:xfrm>
          <a:prstGeom prst="rect">
            <a:avLst/>
          </a:prstGeom>
        </p:spPr>
      </p:pic>
      <p:pic>
        <p:nvPicPr>
          <p:cNvPr id="10" name="Picture 9" descr="Medical Generalism, Now! Reclaiming the Knowledge of Modern Practice&#10;&#10;AI-generated content may be incorrect.">
            <a:extLst>
              <a:ext uri="{FF2B5EF4-FFF2-40B4-BE49-F238E27FC236}">
                <a16:creationId xmlns:a16="http://schemas.microsoft.com/office/drawing/2014/main" id="{E1D6C8D5-6289-2847-1216-D886F57A4A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7301" y="3203255"/>
            <a:ext cx="2232186" cy="3240000"/>
          </a:xfrm>
          <a:prstGeom prst="rect">
            <a:avLst/>
          </a:prstGeom>
        </p:spPr>
      </p:pic>
    </p:spTree>
    <p:extLst>
      <p:ext uri="{BB962C8B-B14F-4D97-AF65-F5344CB8AC3E}">
        <p14:creationId xmlns:p14="http://schemas.microsoft.com/office/powerpoint/2010/main" val="908763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498-F550-A35A-3375-F3449A708E0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1B1EA7C-8E1E-0D9F-E455-F68F568CDF55}"/>
              </a:ext>
            </a:extLst>
          </p:cNvPr>
          <p:cNvSpPr>
            <a:spLocks noGrp="1"/>
          </p:cNvSpPr>
          <p:nvPr>
            <p:ph type="body" sz="quarter" idx="13"/>
          </p:nvPr>
        </p:nvSpPr>
        <p:spPr/>
        <p:txBody>
          <a:bodyPr/>
          <a:lstStyle/>
          <a:p>
            <a:r>
              <a:rPr lang="en-GB" dirty="0"/>
              <a:t>What we’ll be doing today…</a:t>
            </a:r>
          </a:p>
        </p:txBody>
      </p:sp>
      <p:sp>
        <p:nvSpPr>
          <p:cNvPr id="5" name="Text Placeholder 4">
            <a:extLst>
              <a:ext uri="{FF2B5EF4-FFF2-40B4-BE49-F238E27FC236}">
                <a16:creationId xmlns:a16="http://schemas.microsoft.com/office/drawing/2014/main" id="{83AE0625-12FA-6434-A0F0-1C6E51B1E1ED}"/>
              </a:ext>
            </a:extLst>
          </p:cNvPr>
          <p:cNvSpPr>
            <a:spLocks noGrp="1"/>
          </p:cNvSpPr>
          <p:nvPr>
            <p:ph type="body" sz="quarter" idx="15"/>
          </p:nvPr>
        </p:nvSpPr>
        <p:spPr>
          <a:xfrm>
            <a:off x="633430" y="2481944"/>
            <a:ext cx="6434635" cy="3927094"/>
          </a:xfrm>
        </p:spPr>
        <p:txBody>
          <a:bodyPr/>
          <a:lstStyle/>
          <a:p>
            <a:r>
              <a:rPr lang="en-GB" sz="2800" dirty="0"/>
              <a:t>Recognising KNOWLEDGE WORK as the </a:t>
            </a:r>
            <a:r>
              <a:rPr lang="en-GB" sz="2800" i="1" dirty="0"/>
              <a:t>distinct </a:t>
            </a:r>
            <a:r>
              <a:rPr lang="en-GB" sz="2800" dirty="0"/>
              <a:t>element of Advanced Generalist Medicine and general practice</a:t>
            </a:r>
          </a:p>
          <a:p>
            <a:r>
              <a:rPr lang="en-GB" sz="2800" dirty="0"/>
              <a:t>APPLYING KW practice to tackle Too Much Medicine </a:t>
            </a:r>
          </a:p>
          <a:p>
            <a:r>
              <a:rPr lang="en-GB" sz="2800" dirty="0"/>
              <a:t>Inviting you to set your own GOALS for action</a:t>
            </a:r>
          </a:p>
          <a:p>
            <a:pPr marL="0" indent="0">
              <a:buNone/>
            </a:pPr>
            <a:endParaRPr lang="en-GB" sz="2000" b="1" dirty="0"/>
          </a:p>
          <a:p>
            <a:endParaRPr lang="en-GB" sz="2000" dirty="0"/>
          </a:p>
        </p:txBody>
      </p:sp>
      <p:pic>
        <p:nvPicPr>
          <p:cNvPr id="2" name="Picture 1">
            <a:extLst>
              <a:ext uri="{FF2B5EF4-FFF2-40B4-BE49-F238E27FC236}">
                <a16:creationId xmlns:a16="http://schemas.microsoft.com/office/drawing/2014/main" id="{04A2CE4E-7011-E4AD-1813-51E6392D1F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2050" name="Picture 2" descr="How to Set Up Knowledge Workers for Success">
            <a:extLst>
              <a:ext uri="{FF2B5EF4-FFF2-40B4-BE49-F238E27FC236}">
                <a16:creationId xmlns:a16="http://schemas.microsoft.com/office/drawing/2014/main" id="{54D6E3CD-D80B-8C2C-2884-02C6A0BEE7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9844" y="921672"/>
            <a:ext cx="3857143" cy="216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visual representation of a person-centred care approach, featuring a robotic figure and a discussion on the importance of tailored care in health services.&#10;&#10;AI-generated content may be incorrect.">
            <a:extLst>
              <a:ext uri="{FF2B5EF4-FFF2-40B4-BE49-F238E27FC236}">
                <a16:creationId xmlns:a16="http://schemas.microsoft.com/office/drawing/2014/main" id="{592B57F0-AEAE-6D96-D67D-2D08C70086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2132" y="3938620"/>
            <a:ext cx="3392566" cy="2160000"/>
          </a:xfrm>
          <a:prstGeom prst="rect">
            <a:avLst/>
          </a:prstGeom>
        </p:spPr>
      </p:pic>
    </p:spTree>
    <p:extLst>
      <p:ext uri="{BB962C8B-B14F-4D97-AF65-F5344CB8AC3E}">
        <p14:creationId xmlns:p14="http://schemas.microsoft.com/office/powerpoint/2010/main" val="2579517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2EF89-8B61-7105-D270-DC571FD9D45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220DC01-B937-8297-F28A-8F419885E065}"/>
              </a:ext>
            </a:extLst>
          </p:cNvPr>
          <p:cNvSpPr>
            <a:spLocks noGrp="1"/>
          </p:cNvSpPr>
          <p:nvPr>
            <p:ph type="body" sz="quarter" idx="13"/>
          </p:nvPr>
        </p:nvSpPr>
        <p:spPr/>
        <p:txBody>
          <a:bodyPr/>
          <a:lstStyle/>
          <a:p>
            <a:r>
              <a:rPr lang="en-GB" dirty="0"/>
              <a:t>GOLDILOCKS and Too Much Medicine</a:t>
            </a:r>
          </a:p>
        </p:txBody>
      </p:sp>
      <p:pic>
        <p:nvPicPr>
          <p:cNvPr id="2" name="Picture 1">
            <a:extLst>
              <a:ext uri="{FF2B5EF4-FFF2-40B4-BE49-F238E27FC236}">
                <a16:creationId xmlns:a16="http://schemas.microsoft.com/office/drawing/2014/main" id="{2F5840C4-4B0F-0B10-2790-269C4847F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3074" name="Picture 2" descr="We need minimally disruptive medicine">
            <a:extLst>
              <a:ext uri="{FF2B5EF4-FFF2-40B4-BE49-F238E27FC236}">
                <a16:creationId xmlns:a16="http://schemas.microsoft.com/office/drawing/2014/main" id="{C3960217-D809-88D7-8F8A-F341EEFF0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317" y="2396862"/>
            <a:ext cx="2911898" cy="3240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43C9CF3-A74B-D304-310F-31C0A1F808CB}"/>
              </a:ext>
            </a:extLst>
          </p:cNvPr>
          <p:cNvSpPr txBox="1"/>
          <p:nvPr/>
        </p:nvSpPr>
        <p:spPr>
          <a:xfrm>
            <a:off x="-243917" y="5768145"/>
            <a:ext cx="5226909" cy="461665"/>
          </a:xfrm>
          <a:prstGeom prst="rect">
            <a:avLst/>
          </a:prstGeom>
          <a:noFill/>
        </p:spPr>
        <p:txBody>
          <a:bodyPr wrap="square" rtlCol="0">
            <a:spAutoFit/>
          </a:bodyPr>
          <a:lstStyle/>
          <a:p>
            <a:pPr algn="ctr"/>
            <a:r>
              <a:rPr lang="en-GB" sz="2400" dirty="0"/>
              <a:t>BMJ 2009; 339: 486-487</a:t>
            </a:r>
          </a:p>
        </p:txBody>
      </p:sp>
      <p:pic>
        <p:nvPicPr>
          <p:cNvPr id="11" name="Picture 10" descr="A text prompt inviting users to participate in a medical survey or quiz about medication recognition.&#10;&#10;AI-generated content may be incorrect.">
            <a:extLst>
              <a:ext uri="{FF2B5EF4-FFF2-40B4-BE49-F238E27FC236}">
                <a16:creationId xmlns:a16="http://schemas.microsoft.com/office/drawing/2014/main" id="{2E5F0A2C-0E1E-271A-F5E4-9FB7682AC0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3520" y="2396862"/>
            <a:ext cx="8274162" cy="2160000"/>
          </a:xfrm>
          <a:prstGeom prst="rect">
            <a:avLst/>
          </a:prstGeom>
        </p:spPr>
      </p:pic>
      <p:sp>
        <p:nvSpPr>
          <p:cNvPr id="12" name="TextBox 11">
            <a:extLst>
              <a:ext uri="{FF2B5EF4-FFF2-40B4-BE49-F238E27FC236}">
                <a16:creationId xmlns:a16="http://schemas.microsoft.com/office/drawing/2014/main" id="{ED5CB733-9678-8E0E-DFA7-BADDE3F29EFA}"/>
              </a:ext>
            </a:extLst>
          </p:cNvPr>
          <p:cNvSpPr txBox="1"/>
          <p:nvPr/>
        </p:nvSpPr>
        <p:spPr>
          <a:xfrm>
            <a:off x="6000822" y="4029219"/>
            <a:ext cx="5469924" cy="1569660"/>
          </a:xfrm>
          <a:prstGeom prst="rect">
            <a:avLst/>
          </a:prstGeom>
          <a:noFill/>
        </p:spPr>
        <p:txBody>
          <a:bodyPr wrap="square" rtlCol="0">
            <a:spAutoFit/>
          </a:bodyPr>
          <a:lstStyle/>
          <a:p>
            <a:r>
              <a:rPr lang="en-GB" sz="3200" dirty="0">
                <a:solidFill>
                  <a:srgbClr val="C40A4C"/>
                </a:solidFill>
                <a:hlinkClick r:id="rId5"/>
              </a:rPr>
              <a:t>www.menti.com</a:t>
            </a:r>
            <a:endParaRPr lang="en-GB" sz="3200" dirty="0">
              <a:solidFill>
                <a:srgbClr val="C40A4C"/>
              </a:solidFill>
            </a:endParaRPr>
          </a:p>
          <a:p>
            <a:endParaRPr lang="en-GB" sz="3200" dirty="0">
              <a:solidFill>
                <a:srgbClr val="C40A4C"/>
              </a:solidFill>
            </a:endParaRPr>
          </a:p>
          <a:p>
            <a:r>
              <a:rPr lang="en-GB" sz="3200" dirty="0">
                <a:solidFill>
                  <a:srgbClr val="C40A4C"/>
                </a:solidFill>
              </a:rPr>
              <a:t>Code: 4609 6647</a:t>
            </a:r>
          </a:p>
        </p:txBody>
      </p:sp>
    </p:spTree>
    <p:extLst>
      <p:ext uri="{BB962C8B-B14F-4D97-AF65-F5344CB8AC3E}">
        <p14:creationId xmlns:p14="http://schemas.microsoft.com/office/powerpoint/2010/main" val="3605285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57E6-2F0C-0C47-EA78-21B2FC08A30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B7C27C6-B265-31BF-98F4-ECAD1665EA28}"/>
              </a:ext>
            </a:extLst>
          </p:cNvPr>
          <p:cNvSpPr>
            <a:spLocks noGrp="1"/>
          </p:cNvSpPr>
          <p:nvPr>
            <p:ph type="body" sz="quarter" idx="13"/>
          </p:nvPr>
        </p:nvSpPr>
        <p:spPr/>
        <p:txBody>
          <a:bodyPr/>
          <a:lstStyle/>
          <a:p>
            <a:r>
              <a:rPr lang="en-GB" dirty="0"/>
              <a:t>GOLDILOCKS and Too Much Medicine</a:t>
            </a:r>
          </a:p>
        </p:txBody>
      </p:sp>
      <p:pic>
        <p:nvPicPr>
          <p:cNvPr id="2" name="Picture 1">
            <a:extLst>
              <a:ext uri="{FF2B5EF4-FFF2-40B4-BE49-F238E27FC236}">
                <a16:creationId xmlns:a16="http://schemas.microsoft.com/office/drawing/2014/main" id="{C78434E7-F3BA-BA8A-24A3-8F1EE4DF08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3074" name="Picture 2" descr="We need minimally disruptive medicine">
            <a:extLst>
              <a:ext uri="{FF2B5EF4-FFF2-40B4-BE49-F238E27FC236}">
                <a16:creationId xmlns:a16="http://schemas.microsoft.com/office/drawing/2014/main" id="{5ACFC9CA-FE5E-5AE7-0FDF-CB1B631661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8433" y="2388628"/>
            <a:ext cx="2911898" cy="3240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E35DE0D-B5C4-E5D7-F3E7-6FAEDC8D4A04}"/>
              </a:ext>
            </a:extLst>
          </p:cNvPr>
          <p:cNvSpPr txBox="1"/>
          <p:nvPr/>
        </p:nvSpPr>
        <p:spPr>
          <a:xfrm>
            <a:off x="200927" y="5871300"/>
            <a:ext cx="5226909" cy="461665"/>
          </a:xfrm>
          <a:prstGeom prst="rect">
            <a:avLst/>
          </a:prstGeom>
          <a:noFill/>
        </p:spPr>
        <p:txBody>
          <a:bodyPr wrap="square" rtlCol="0">
            <a:spAutoFit/>
          </a:bodyPr>
          <a:lstStyle/>
          <a:p>
            <a:pPr algn="ctr"/>
            <a:r>
              <a:rPr lang="en-GB" sz="2400" dirty="0"/>
              <a:t>BMJ 2009; 339: 486-487</a:t>
            </a:r>
          </a:p>
        </p:txBody>
      </p:sp>
      <p:pic>
        <p:nvPicPr>
          <p:cNvPr id="4098" name="Picture 2" descr="Old Lady Images – Browse 915,564 Stock ...">
            <a:extLst>
              <a:ext uri="{FF2B5EF4-FFF2-40B4-BE49-F238E27FC236}">
                <a16:creationId xmlns:a16="http://schemas.microsoft.com/office/drawing/2014/main" id="{EEE8A797-F7CF-D512-D20F-F5C5EA5297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728" y="2866381"/>
            <a:ext cx="3245902" cy="216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78FA2BD-BBAD-D718-0020-E49A669EFFEA}"/>
              </a:ext>
            </a:extLst>
          </p:cNvPr>
          <p:cNvSpPr txBox="1"/>
          <p:nvPr/>
        </p:nvSpPr>
        <p:spPr>
          <a:xfrm>
            <a:off x="6462583" y="5628628"/>
            <a:ext cx="5029200" cy="646331"/>
          </a:xfrm>
          <a:prstGeom prst="rect">
            <a:avLst/>
          </a:prstGeom>
          <a:noFill/>
        </p:spPr>
        <p:txBody>
          <a:bodyPr wrap="square" rtlCol="0">
            <a:spAutoFit/>
          </a:bodyPr>
          <a:lstStyle/>
          <a:p>
            <a:pPr algn="ctr"/>
            <a:r>
              <a:rPr lang="en-GB" sz="3600" dirty="0"/>
              <a:t>Introducing Edna</a:t>
            </a:r>
          </a:p>
        </p:txBody>
      </p:sp>
      <p:pic>
        <p:nvPicPr>
          <p:cNvPr id="4100" name="Picture 4" descr="Frailty Screening in Health Systems">
            <a:extLst>
              <a:ext uri="{FF2B5EF4-FFF2-40B4-BE49-F238E27FC236}">
                <a16:creationId xmlns:a16="http://schemas.microsoft.com/office/drawing/2014/main" id="{95C1E43E-1577-9445-3B93-2DFCFEF8CE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8341" y="583041"/>
            <a:ext cx="2809875"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19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2FFF6-B63C-AFBB-9185-FD08D726C1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D494442-F064-982B-EB2F-D9621A08EDB0}"/>
              </a:ext>
            </a:extLst>
          </p:cNvPr>
          <p:cNvSpPr>
            <a:spLocks noGrp="1"/>
          </p:cNvSpPr>
          <p:nvPr>
            <p:ph type="body" sz="quarter" idx="13"/>
          </p:nvPr>
        </p:nvSpPr>
        <p:spPr/>
        <p:txBody>
          <a:bodyPr/>
          <a:lstStyle/>
          <a:p>
            <a:r>
              <a:rPr lang="en-GB" dirty="0"/>
              <a:t>WHY WE NEED WHOLE PERSON MEDICINE - AGM</a:t>
            </a:r>
          </a:p>
        </p:txBody>
      </p:sp>
      <p:sp>
        <p:nvSpPr>
          <p:cNvPr id="5" name="Text Placeholder 4">
            <a:extLst>
              <a:ext uri="{FF2B5EF4-FFF2-40B4-BE49-F238E27FC236}">
                <a16:creationId xmlns:a16="http://schemas.microsoft.com/office/drawing/2014/main" id="{EA3274D9-CAF1-91E1-2DD9-76157E1B1D34}"/>
              </a:ext>
            </a:extLst>
          </p:cNvPr>
          <p:cNvSpPr>
            <a:spLocks noGrp="1"/>
          </p:cNvSpPr>
          <p:nvPr>
            <p:ph type="body" sz="quarter" idx="15"/>
          </p:nvPr>
        </p:nvSpPr>
        <p:spPr>
          <a:xfrm>
            <a:off x="633430" y="2481944"/>
            <a:ext cx="7361392" cy="3927094"/>
          </a:xfrm>
        </p:spPr>
        <p:txBody>
          <a:bodyPr/>
          <a:lstStyle/>
          <a:p>
            <a:r>
              <a:rPr lang="en-GB" sz="2400" dirty="0"/>
              <a:t>FOCUS ON PERSON, NOT THE DISEASE: diagnosis, </a:t>
            </a:r>
            <a:r>
              <a:rPr lang="en-GB" sz="2400" dirty="0" err="1"/>
              <a:t>tmt</a:t>
            </a:r>
            <a:r>
              <a:rPr lang="en-GB" sz="2400" dirty="0"/>
              <a:t>/</a:t>
            </a:r>
            <a:r>
              <a:rPr lang="en-GB" sz="2400" dirty="0" err="1"/>
              <a:t>mmt</a:t>
            </a:r>
            <a:r>
              <a:rPr lang="en-GB" sz="2400" dirty="0"/>
              <a:t> decisions, follow up and review</a:t>
            </a:r>
          </a:p>
          <a:p>
            <a:r>
              <a:rPr lang="en-GB" sz="2400" dirty="0"/>
              <a:t>TAILORED: evidence </a:t>
            </a:r>
            <a:r>
              <a:rPr lang="en-GB" sz="2400" i="1" dirty="0"/>
              <a:t>INFORMED</a:t>
            </a:r>
            <a:r>
              <a:rPr lang="en-GB" sz="2400" dirty="0"/>
              <a:t> not driven</a:t>
            </a:r>
          </a:p>
          <a:p>
            <a:r>
              <a:rPr lang="en-GB" sz="2400" dirty="0"/>
              <a:t>Defined not by guideline but expertise of clinician&amp; pt creating new KNOWLEDGE IN CONTEXT - </a:t>
            </a:r>
            <a:r>
              <a:rPr lang="en-GB" sz="2400" i="1" dirty="0"/>
              <a:t>the KNOWLEDGE WORK of </a:t>
            </a:r>
            <a:r>
              <a:rPr lang="en-GB" sz="2400" i="1" dirty="0" err="1"/>
              <a:t>agm</a:t>
            </a:r>
            <a:endParaRPr lang="en-GB" sz="2400" dirty="0"/>
          </a:p>
          <a:p>
            <a:r>
              <a:rPr lang="en-GB" sz="2400" dirty="0"/>
              <a:t>Just as scientific – but a DIFFERENT SCIENCE</a:t>
            </a:r>
          </a:p>
          <a:p>
            <a:r>
              <a:rPr lang="en-GB" sz="2400" dirty="0"/>
              <a:t>Supports HEALTH FOR DAILY LIVING</a:t>
            </a:r>
          </a:p>
        </p:txBody>
      </p:sp>
      <p:pic>
        <p:nvPicPr>
          <p:cNvPr id="2" name="Picture 1">
            <a:extLst>
              <a:ext uri="{FF2B5EF4-FFF2-40B4-BE49-F238E27FC236}">
                <a16:creationId xmlns:a16="http://schemas.microsoft.com/office/drawing/2014/main" id="{0EE90A91-82F3-338F-5254-985B73030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4" name="Picture 2" descr="Old Lady Images – Browse 915,564 Stock ...">
            <a:extLst>
              <a:ext uri="{FF2B5EF4-FFF2-40B4-BE49-F238E27FC236}">
                <a16:creationId xmlns:a16="http://schemas.microsoft.com/office/drawing/2014/main" id="{EEEE1E59-06E5-584D-EA73-472C64B8A0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877" y="2663255"/>
            <a:ext cx="3245902" cy="216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edical Generalism, Now! Reclaiming the Knowledge of Modern Practice&#10;&#10;AI-generated content may be incorrect.">
            <a:extLst>
              <a:ext uri="{FF2B5EF4-FFF2-40B4-BE49-F238E27FC236}">
                <a16:creationId xmlns:a16="http://schemas.microsoft.com/office/drawing/2014/main" id="{DF536E6D-AEAE-FB15-78E9-45FACCB733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66487" y="4521672"/>
            <a:ext cx="992083" cy="1440000"/>
          </a:xfrm>
          <a:prstGeom prst="rect">
            <a:avLst/>
          </a:prstGeom>
        </p:spPr>
      </p:pic>
    </p:spTree>
    <p:extLst>
      <p:ext uri="{BB962C8B-B14F-4D97-AF65-F5344CB8AC3E}">
        <p14:creationId xmlns:p14="http://schemas.microsoft.com/office/powerpoint/2010/main" val="1812376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2D88-B13E-8983-8C5B-58639722878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FF51C4F-60FF-A926-7CDB-3C04E7A1BCC5}"/>
              </a:ext>
            </a:extLst>
          </p:cNvPr>
          <p:cNvSpPr>
            <a:spLocks noGrp="1"/>
          </p:cNvSpPr>
          <p:nvPr>
            <p:ph type="body" sz="quarter" idx="13"/>
          </p:nvPr>
        </p:nvSpPr>
        <p:spPr/>
        <p:txBody>
          <a:bodyPr/>
          <a:lstStyle/>
          <a:p>
            <a:r>
              <a:rPr lang="en-GB" dirty="0"/>
              <a:t>WHAT HAPPENS IF WE DON’T?</a:t>
            </a:r>
          </a:p>
        </p:txBody>
      </p:sp>
      <p:pic>
        <p:nvPicPr>
          <p:cNvPr id="2" name="Picture 1">
            <a:extLst>
              <a:ext uri="{FF2B5EF4-FFF2-40B4-BE49-F238E27FC236}">
                <a16:creationId xmlns:a16="http://schemas.microsoft.com/office/drawing/2014/main" id="{82BBE7E3-7CE1-7A5D-A4D8-501E53661D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sp>
        <p:nvSpPr>
          <p:cNvPr id="7" name="TextBox 6">
            <a:extLst>
              <a:ext uri="{FF2B5EF4-FFF2-40B4-BE49-F238E27FC236}">
                <a16:creationId xmlns:a16="http://schemas.microsoft.com/office/drawing/2014/main" id="{EC39ED05-5AED-962E-4B50-EB1BF5C4BBEE}"/>
              </a:ext>
            </a:extLst>
          </p:cNvPr>
          <p:cNvSpPr txBox="1"/>
          <p:nvPr/>
        </p:nvSpPr>
        <p:spPr>
          <a:xfrm>
            <a:off x="633430" y="2508422"/>
            <a:ext cx="2517544" cy="461665"/>
          </a:xfrm>
          <a:prstGeom prst="rect">
            <a:avLst/>
          </a:prstGeom>
          <a:noFill/>
        </p:spPr>
        <p:txBody>
          <a:bodyPr wrap="square" rtlCol="0">
            <a:spAutoFit/>
          </a:bodyPr>
          <a:lstStyle/>
          <a:p>
            <a:pPr algn="ctr"/>
            <a:r>
              <a:rPr lang="en-GB" sz="2400" b="1" dirty="0">
                <a:solidFill>
                  <a:srgbClr val="615E9B"/>
                </a:solidFill>
              </a:rPr>
              <a:t>BURDEN</a:t>
            </a:r>
          </a:p>
        </p:txBody>
      </p:sp>
      <p:sp>
        <p:nvSpPr>
          <p:cNvPr id="8" name="TextBox 7">
            <a:extLst>
              <a:ext uri="{FF2B5EF4-FFF2-40B4-BE49-F238E27FC236}">
                <a16:creationId xmlns:a16="http://schemas.microsoft.com/office/drawing/2014/main" id="{70BF17EF-CE54-DBD4-10E0-18F335DBF46B}"/>
              </a:ext>
            </a:extLst>
          </p:cNvPr>
          <p:cNvSpPr txBox="1"/>
          <p:nvPr/>
        </p:nvSpPr>
        <p:spPr>
          <a:xfrm>
            <a:off x="4987127" y="2970087"/>
            <a:ext cx="2517544" cy="461665"/>
          </a:xfrm>
          <a:prstGeom prst="rect">
            <a:avLst/>
          </a:prstGeom>
          <a:noFill/>
        </p:spPr>
        <p:txBody>
          <a:bodyPr wrap="square" rtlCol="0">
            <a:spAutoFit/>
          </a:bodyPr>
          <a:lstStyle/>
          <a:p>
            <a:pPr algn="ctr"/>
            <a:r>
              <a:rPr lang="en-GB" sz="2400" b="1" dirty="0">
                <a:solidFill>
                  <a:srgbClr val="615E9B"/>
                </a:solidFill>
              </a:rPr>
              <a:t>BURNOUT</a:t>
            </a:r>
          </a:p>
        </p:txBody>
      </p:sp>
      <p:sp>
        <p:nvSpPr>
          <p:cNvPr id="9" name="TextBox 8">
            <a:extLst>
              <a:ext uri="{FF2B5EF4-FFF2-40B4-BE49-F238E27FC236}">
                <a16:creationId xmlns:a16="http://schemas.microsoft.com/office/drawing/2014/main" id="{3845093D-A346-2C38-67DE-B936423D9F7B}"/>
              </a:ext>
            </a:extLst>
          </p:cNvPr>
          <p:cNvSpPr txBox="1"/>
          <p:nvPr/>
        </p:nvSpPr>
        <p:spPr>
          <a:xfrm>
            <a:off x="9077214" y="3575222"/>
            <a:ext cx="2517544" cy="461665"/>
          </a:xfrm>
          <a:prstGeom prst="rect">
            <a:avLst/>
          </a:prstGeom>
          <a:noFill/>
        </p:spPr>
        <p:txBody>
          <a:bodyPr wrap="square" rtlCol="0">
            <a:spAutoFit/>
          </a:bodyPr>
          <a:lstStyle/>
          <a:p>
            <a:pPr algn="ctr"/>
            <a:r>
              <a:rPr lang="en-GB" sz="2400" b="1" dirty="0">
                <a:solidFill>
                  <a:srgbClr val="615E9B"/>
                </a:solidFill>
              </a:rPr>
              <a:t>BLAZING NHS</a:t>
            </a:r>
          </a:p>
        </p:txBody>
      </p:sp>
      <p:pic>
        <p:nvPicPr>
          <p:cNvPr id="11" name="Picture 10" descr="The image is a scholarly abstract discussing the potential workload involved in applying clinical practice guidelines to patients with chronic conditions and multimorbidity.&#10;&#10;AI-generated content may be incorrect.">
            <a:extLst>
              <a:ext uri="{FF2B5EF4-FFF2-40B4-BE49-F238E27FC236}">
                <a16:creationId xmlns:a16="http://schemas.microsoft.com/office/drawing/2014/main" id="{9CF48E41-E2F9-02CA-FA6E-5B589A791F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78" y="3200919"/>
            <a:ext cx="3565247" cy="2160000"/>
          </a:xfrm>
          <a:prstGeom prst="rect">
            <a:avLst/>
          </a:prstGeom>
        </p:spPr>
      </p:pic>
      <p:pic>
        <p:nvPicPr>
          <p:cNvPr id="13" name="Picture 12" descr="The document is a medical journal article abstract discussing the duration required to provide adult primary care.&#10;&#10;AI-generated content may be incorrect.">
            <a:extLst>
              <a:ext uri="{FF2B5EF4-FFF2-40B4-BE49-F238E27FC236}">
                <a16:creationId xmlns:a16="http://schemas.microsoft.com/office/drawing/2014/main" id="{503D451D-4BFA-2937-8F3C-48370C9F96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4930" y="3743255"/>
            <a:ext cx="4269560" cy="2160000"/>
          </a:xfrm>
          <a:prstGeom prst="rect">
            <a:avLst/>
          </a:prstGeom>
        </p:spPr>
      </p:pic>
      <p:pic>
        <p:nvPicPr>
          <p:cNvPr id="15" name="Picture 14" descr="The diagram illustrates the major factors influencing the demand for UK healthcare services from 1995 to 2009, with the largest percentage attributed to demographic changes, followed by economic factors such as GDP and inflation, and a significant portion to healthcare intensity and innovation.&#10;&#10;AI-generated content may be incorrect.">
            <a:extLst>
              <a:ext uri="{FF2B5EF4-FFF2-40B4-BE49-F238E27FC236}">
                <a16:creationId xmlns:a16="http://schemas.microsoft.com/office/drawing/2014/main" id="{F84AB4A1-AE7F-40C2-35B2-272B7E2B78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57118" y="4521672"/>
            <a:ext cx="2934882" cy="1440000"/>
          </a:xfrm>
          <a:prstGeom prst="rect">
            <a:avLst/>
          </a:prstGeom>
        </p:spPr>
      </p:pic>
    </p:spTree>
    <p:extLst>
      <p:ext uri="{BB962C8B-B14F-4D97-AF65-F5344CB8AC3E}">
        <p14:creationId xmlns:p14="http://schemas.microsoft.com/office/powerpoint/2010/main" val="3030389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32F36-5FB5-2E1B-2AF8-3A67A0CA234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F2607D-7A84-795C-6364-36156D635B75}"/>
              </a:ext>
            </a:extLst>
          </p:cNvPr>
          <p:cNvSpPr>
            <a:spLocks noGrp="1"/>
          </p:cNvSpPr>
          <p:nvPr>
            <p:ph type="body" sz="quarter" idx="13"/>
          </p:nvPr>
        </p:nvSpPr>
        <p:spPr/>
        <p:txBody>
          <a:bodyPr/>
          <a:lstStyle/>
          <a:p>
            <a:r>
              <a:rPr lang="en-GB" dirty="0"/>
              <a:t>Re-introducing the GENERALIST GATEKEEPER</a:t>
            </a:r>
          </a:p>
        </p:txBody>
      </p:sp>
      <p:pic>
        <p:nvPicPr>
          <p:cNvPr id="2" name="Picture 1">
            <a:extLst>
              <a:ext uri="{FF2B5EF4-FFF2-40B4-BE49-F238E27FC236}">
                <a16:creationId xmlns:a16="http://schemas.microsoft.com/office/drawing/2014/main" id="{BE8059A1-FDEC-7F37-70D3-F06B6C848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10" name="Picture 9" descr="The image depicts a person holding a stylus over a laptop screen, with the text emphasizing the issue of overdiagnosis and the importance of generalist expertise in medicine.&#10;&#10;AI-generated content may be incorrect.">
            <a:extLst>
              <a:ext uri="{FF2B5EF4-FFF2-40B4-BE49-F238E27FC236}">
                <a16:creationId xmlns:a16="http://schemas.microsoft.com/office/drawing/2014/main" id="{337A6133-CFEA-D1A7-B86A-32490DE2D6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606" y="2947087"/>
            <a:ext cx="3284850" cy="2520000"/>
          </a:xfrm>
          <a:prstGeom prst="rect">
            <a:avLst/>
          </a:prstGeom>
        </p:spPr>
      </p:pic>
      <p:pic>
        <p:nvPicPr>
          <p:cNvPr id="14" name="Picture 13" descr="The diagram illustrates the progression of illness management, starting from the generalist, moving through gatekeeper roles, to specialized care, and highlighting the importance of protocols and specialized treatment.&#10;&#10;AI-generated content may be incorrect.">
            <a:extLst>
              <a:ext uri="{FF2B5EF4-FFF2-40B4-BE49-F238E27FC236}">
                <a16:creationId xmlns:a16="http://schemas.microsoft.com/office/drawing/2014/main" id="{B521C35E-3B65-8415-BCFF-716E906CAC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9260" y="4207087"/>
            <a:ext cx="4862491" cy="2520000"/>
          </a:xfrm>
          <a:prstGeom prst="rect">
            <a:avLst/>
          </a:prstGeom>
        </p:spPr>
      </p:pic>
      <p:pic>
        <p:nvPicPr>
          <p:cNvPr id="6146" name="Picture 2" descr="Jeremy Hunt's behaviour is ...">
            <a:extLst>
              <a:ext uri="{FF2B5EF4-FFF2-40B4-BE49-F238E27FC236}">
                <a16:creationId xmlns:a16="http://schemas.microsoft.com/office/drawing/2014/main" id="{1C5DFD9C-69BD-E90F-9933-EE1543A74B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82019" y="2136671"/>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93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6D55A-1D20-16CD-BBEF-12F1B832538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52A9A15-3B58-6ED7-DC01-418AEAA6F2F4}"/>
              </a:ext>
            </a:extLst>
          </p:cNvPr>
          <p:cNvSpPr>
            <a:spLocks noGrp="1"/>
          </p:cNvSpPr>
          <p:nvPr>
            <p:ph type="body" sz="quarter" idx="13"/>
          </p:nvPr>
        </p:nvSpPr>
        <p:spPr>
          <a:xfrm>
            <a:off x="525454" y="1702452"/>
            <a:ext cx="10734787" cy="418418"/>
          </a:xfrm>
        </p:spPr>
        <p:txBody>
          <a:bodyPr/>
          <a:lstStyle/>
          <a:p>
            <a:r>
              <a:rPr lang="en-GB" dirty="0"/>
              <a:t>BARRIERS: why we don’t do this…</a:t>
            </a:r>
          </a:p>
        </p:txBody>
      </p:sp>
      <p:pic>
        <p:nvPicPr>
          <p:cNvPr id="2" name="Picture 1">
            <a:extLst>
              <a:ext uri="{FF2B5EF4-FFF2-40B4-BE49-F238E27FC236}">
                <a16:creationId xmlns:a16="http://schemas.microsoft.com/office/drawing/2014/main" id="{9B599420-A2A1-E78F-DF5E-0A6D65290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8" name="Picture 7" descr="The image depicts a four-sided diagram with each side labeled with key aspects of employee management: Permission, Prioritisation, Professional Skills, Performance, and Confidence.&#10;&#10;AI-generated content may be incorrect.">
            <a:extLst>
              <a:ext uri="{FF2B5EF4-FFF2-40B4-BE49-F238E27FC236}">
                <a16:creationId xmlns:a16="http://schemas.microsoft.com/office/drawing/2014/main" id="{9EA1B90A-8625-B363-0583-1F34FEF91C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016" y="2240621"/>
            <a:ext cx="5079121" cy="4320000"/>
          </a:xfrm>
          <a:prstGeom prst="rect">
            <a:avLst/>
          </a:prstGeom>
        </p:spPr>
      </p:pic>
      <p:pic>
        <p:nvPicPr>
          <p:cNvPr id="10" name="Picture 9" descr="The image contains a citation from a medical journal discussing a study on identifying factors that facilitate or hinder personalized medication prescribing among UK healthcare professionals.&#10;&#10;AI-generated content may be incorrect.">
            <a:extLst>
              <a:ext uri="{FF2B5EF4-FFF2-40B4-BE49-F238E27FC236}">
                <a16:creationId xmlns:a16="http://schemas.microsoft.com/office/drawing/2014/main" id="{510A3214-5F90-A724-2AEC-71DC3E032C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3039" y="3534798"/>
            <a:ext cx="3509223" cy="1440000"/>
          </a:xfrm>
          <a:prstGeom prst="rect">
            <a:avLst/>
          </a:prstGeom>
        </p:spPr>
      </p:pic>
    </p:spTree>
    <p:extLst>
      <p:ext uri="{BB962C8B-B14F-4D97-AF65-F5344CB8AC3E}">
        <p14:creationId xmlns:p14="http://schemas.microsoft.com/office/powerpoint/2010/main" val="1920138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5BA82-938D-C1CD-891A-9028474AEC3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C645165-9D1E-59D4-79B3-0D17FE33CB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8196" name="Picture 4" descr="The Importance of Taking Action ...">
            <a:extLst>
              <a:ext uri="{FF2B5EF4-FFF2-40B4-BE49-F238E27FC236}">
                <a16:creationId xmlns:a16="http://schemas.microsoft.com/office/drawing/2014/main" id="{D14A4785-ECC0-5663-9E79-AC70047F1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6000" y="2428492"/>
            <a:ext cx="4500000"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347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9369E-6EEB-5BBC-98CA-D3B3EB06E7B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395AA1-3EDC-CB98-7222-2320F9C36905}"/>
              </a:ext>
            </a:extLst>
          </p:cNvPr>
          <p:cNvSpPr>
            <a:spLocks noGrp="1"/>
          </p:cNvSpPr>
          <p:nvPr>
            <p:ph type="body" sz="quarter" idx="13"/>
          </p:nvPr>
        </p:nvSpPr>
        <p:spPr/>
        <p:txBody>
          <a:bodyPr/>
          <a:lstStyle/>
          <a:p>
            <a:r>
              <a:rPr lang="en-GB" dirty="0"/>
              <a:t>DANGEROUS IDEAS – STARTING WITH A ZINE</a:t>
            </a:r>
          </a:p>
        </p:txBody>
      </p:sp>
      <p:pic>
        <p:nvPicPr>
          <p:cNvPr id="2" name="Picture 1">
            <a:extLst>
              <a:ext uri="{FF2B5EF4-FFF2-40B4-BE49-F238E27FC236}">
                <a16:creationId xmlns:a16="http://schemas.microsoft.com/office/drawing/2014/main" id="{759F7E97-87B5-5638-8434-309A74513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8" name="Picture 7" descr="The SAPC Dangerous Ideas Soapbox page promotes critical and creative thinking in primary care through conferences and discussions.&#10;&#10;AI-generated content may be incorrect.">
            <a:extLst>
              <a:ext uri="{FF2B5EF4-FFF2-40B4-BE49-F238E27FC236}">
                <a16:creationId xmlns:a16="http://schemas.microsoft.com/office/drawing/2014/main" id="{F58A6875-2CCD-A589-546D-7FEC6E4A78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2802" y="2721672"/>
            <a:ext cx="6589155" cy="2520000"/>
          </a:xfrm>
          <a:prstGeom prst="rect">
            <a:avLst/>
          </a:prstGeom>
        </p:spPr>
      </p:pic>
    </p:spTree>
    <p:extLst>
      <p:ext uri="{BB962C8B-B14F-4D97-AF65-F5344CB8AC3E}">
        <p14:creationId xmlns:p14="http://schemas.microsoft.com/office/powerpoint/2010/main" val="3183610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BEA04-8596-3B7E-CC96-0A63189BE6F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43F7E37-F9DF-B1FE-70B6-931E23890870}"/>
              </a:ext>
            </a:extLst>
          </p:cNvPr>
          <p:cNvSpPr>
            <a:spLocks noGrp="1"/>
          </p:cNvSpPr>
          <p:nvPr>
            <p:ph type="body" sz="quarter" idx="13"/>
          </p:nvPr>
        </p:nvSpPr>
        <p:spPr/>
        <p:txBody>
          <a:bodyPr/>
          <a:lstStyle/>
          <a:p>
            <a:r>
              <a:rPr lang="en-GB" dirty="0"/>
              <a:t>DANGEROUS IDEAS – STARTING WITH A ZINE</a:t>
            </a:r>
          </a:p>
        </p:txBody>
      </p:sp>
      <p:pic>
        <p:nvPicPr>
          <p:cNvPr id="2" name="Picture 1">
            <a:extLst>
              <a:ext uri="{FF2B5EF4-FFF2-40B4-BE49-F238E27FC236}">
                <a16:creationId xmlns:a16="http://schemas.microsoft.com/office/drawing/2014/main" id="{78D20062-2055-96B2-8057-EC8731644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5122" name="Picture 2" descr="42nd Street | How to Make Your Own Zine |">
            <a:extLst>
              <a:ext uri="{FF2B5EF4-FFF2-40B4-BE49-F238E27FC236}">
                <a16:creationId xmlns:a16="http://schemas.microsoft.com/office/drawing/2014/main" id="{06607811-D56F-F559-DDE3-37AA3D15E0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013" y="2939090"/>
            <a:ext cx="2395862" cy="324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ADAILING.&#10;&#10;AI-generated content may be incorrect.">
            <a:extLst>
              <a:ext uri="{FF2B5EF4-FFF2-40B4-BE49-F238E27FC236}">
                <a16:creationId xmlns:a16="http://schemas.microsoft.com/office/drawing/2014/main" id="{BD28C94A-4A99-B8A2-840F-AE38C25841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9401" y="2309695"/>
            <a:ext cx="1488096" cy="1800000"/>
          </a:xfrm>
          <a:prstGeom prst="rect">
            <a:avLst/>
          </a:prstGeom>
        </p:spPr>
      </p:pic>
      <p:pic>
        <p:nvPicPr>
          <p:cNvPr id="10" name="Picture 9" descr="Paypal&#10;&#10;AI-generated content may be incorrect.">
            <a:extLst>
              <a:ext uri="{FF2B5EF4-FFF2-40B4-BE49-F238E27FC236}">
                <a16:creationId xmlns:a16="http://schemas.microsoft.com/office/drawing/2014/main" id="{B19058A9-F0A0-2420-9A0C-9890A45971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3607" y="3119090"/>
            <a:ext cx="2034429" cy="1440000"/>
          </a:xfrm>
          <a:prstGeom prst="rect">
            <a:avLst/>
          </a:prstGeom>
        </p:spPr>
      </p:pic>
      <p:pic>
        <p:nvPicPr>
          <p:cNvPr id="12" name="Picture 11" descr="leou hino.&#10;&#10;AI-generated content may be incorrect.">
            <a:extLst>
              <a:ext uri="{FF2B5EF4-FFF2-40B4-BE49-F238E27FC236}">
                <a16:creationId xmlns:a16="http://schemas.microsoft.com/office/drawing/2014/main" id="{AA315B2A-32F2-066A-43AA-4C282538BD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34146" y="3641517"/>
            <a:ext cx="2245207" cy="1440000"/>
          </a:xfrm>
          <a:prstGeom prst="rect">
            <a:avLst/>
          </a:prstGeom>
        </p:spPr>
      </p:pic>
      <p:pic>
        <p:nvPicPr>
          <p:cNvPr id="14" name="Picture 13" descr="events&#10;&#10;AI-generated content may be incorrect.">
            <a:extLst>
              <a:ext uri="{FF2B5EF4-FFF2-40B4-BE49-F238E27FC236}">
                <a16:creationId xmlns:a16="http://schemas.microsoft.com/office/drawing/2014/main" id="{3FCFF7E7-26A9-6048-2A9A-93D70DD0C83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95463" y="4559090"/>
            <a:ext cx="2226398" cy="1440000"/>
          </a:xfrm>
          <a:prstGeom prst="rect">
            <a:avLst/>
          </a:prstGeom>
        </p:spPr>
      </p:pic>
    </p:spTree>
    <p:extLst>
      <p:ext uri="{BB962C8B-B14F-4D97-AF65-F5344CB8AC3E}">
        <p14:creationId xmlns:p14="http://schemas.microsoft.com/office/powerpoint/2010/main" val="1139485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F9007-CEC8-086B-D174-9993DCED4F9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4BD2627-B719-7360-EF54-5592EAD81D4B}"/>
              </a:ext>
            </a:extLst>
          </p:cNvPr>
          <p:cNvSpPr>
            <a:spLocks noGrp="1"/>
          </p:cNvSpPr>
          <p:nvPr>
            <p:ph type="body" sz="quarter" idx="13"/>
          </p:nvPr>
        </p:nvSpPr>
        <p:spPr>
          <a:xfrm>
            <a:off x="633429" y="1616328"/>
            <a:ext cx="11426766" cy="418418"/>
          </a:xfrm>
        </p:spPr>
        <p:txBody>
          <a:bodyPr/>
          <a:lstStyle/>
          <a:p>
            <a:r>
              <a:rPr lang="en-GB" dirty="0"/>
              <a:t>FROM IDEA TO ACTION: THE COMPLEX NEEDS PROJECT</a:t>
            </a:r>
          </a:p>
        </p:txBody>
      </p:sp>
      <p:pic>
        <p:nvPicPr>
          <p:cNvPr id="2" name="Picture 1">
            <a:extLst>
              <a:ext uri="{FF2B5EF4-FFF2-40B4-BE49-F238E27FC236}">
                <a16:creationId xmlns:a16="http://schemas.microsoft.com/office/drawing/2014/main" id="{9623A990-9DB1-1291-87FA-803CA3DE1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8" name="Picture 7" descr="Generalist solutions to overprescribing: a joint challenge for clinical and academic primary care,&#10;&#10;AI-generated content may be incorrect.">
            <a:extLst>
              <a:ext uri="{FF2B5EF4-FFF2-40B4-BE49-F238E27FC236}">
                <a16:creationId xmlns:a16="http://schemas.microsoft.com/office/drawing/2014/main" id="{8F5E7D47-D298-5E1C-397D-E5AB697226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6812" y="3923255"/>
            <a:ext cx="5181165" cy="1800000"/>
          </a:xfrm>
          <a:prstGeom prst="rect">
            <a:avLst/>
          </a:prstGeom>
        </p:spPr>
      </p:pic>
      <p:pic>
        <p:nvPicPr>
          <p:cNvPr id="9218" name="Picture 2" descr="outstanding” GP surgery ...">
            <a:extLst>
              <a:ext uri="{FF2B5EF4-FFF2-40B4-BE49-F238E27FC236}">
                <a16:creationId xmlns:a16="http://schemas.microsoft.com/office/drawing/2014/main" id="{61A029A1-5904-5345-2CF6-46CC073F31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0627" y="2576969"/>
            <a:ext cx="3786885"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958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39FD2-11B7-0EB5-2030-DEF1B3A0F65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B5FC639-C033-92DA-5749-F92FD8905EBE}"/>
              </a:ext>
            </a:extLst>
          </p:cNvPr>
          <p:cNvSpPr>
            <a:spLocks noGrp="1"/>
          </p:cNvSpPr>
          <p:nvPr>
            <p:ph type="body" sz="quarter" idx="13"/>
          </p:nvPr>
        </p:nvSpPr>
        <p:spPr>
          <a:xfrm>
            <a:off x="633429" y="1616328"/>
            <a:ext cx="11426766" cy="418418"/>
          </a:xfrm>
        </p:spPr>
        <p:txBody>
          <a:bodyPr/>
          <a:lstStyle/>
          <a:p>
            <a:r>
              <a:rPr lang="en-GB" dirty="0"/>
              <a:t>FROM IDEA TO ACTION: THE COMPLEX NEEDS PROJECT</a:t>
            </a:r>
          </a:p>
        </p:txBody>
      </p:sp>
      <p:pic>
        <p:nvPicPr>
          <p:cNvPr id="2" name="Picture 1">
            <a:extLst>
              <a:ext uri="{FF2B5EF4-FFF2-40B4-BE49-F238E27FC236}">
                <a16:creationId xmlns:a16="http://schemas.microsoft.com/office/drawing/2014/main" id="{DBB0CE31-7DE9-95B1-94FC-8ECADBF93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9218" name="Picture 2" descr="outstanding” GP surgery ...">
            <a:extLst>
              <a:ext uri="{FF2B5EF4-FFF2-40B4-BE49-F238E27FC236}">
                <a16:creationId xmlns:a16="http://schemas.microsoft.com/office/drawing/2014/main" id="{0EC14578-5388-34E5-65D0-B412AECAE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013" y="2721672"/>
            <a:ext cx="3786885" cy="252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4">
            <a:extLst>
              <a:ext uri="{FF2B5EF4-FFF2-40B4-BE49-F238E27FC236}">
                <a16:creationId xmlns:a16="http://schemas.microsoft.com/office/drawing/2014/main" id="{291A76F1-A21F-6171-DF65-7A57A5F930B9}"/>
              </a:ext>
            </a:extLst>
          </p:cNvPr>
          <p:cNvSpPr>
            <a:spLocks noGrp="1"/>
          </p:cNvSpPr>
          <p:nvPr>
            <p:ph type="body" sz="quarter" idx="15"/>
          </p:nvPr>
        </p:nvSpPr>
        <p:spPr>
          <a:xfrm>
            <a:off x="4448433" y="2420161"/>
            <a:ext cx="7743567" cy="3927094"/>
          </a:xfrm>
        </p:spPr>
        <p:txBody>
          <a:bodyPr/>
          <a:lstStyle/>
          <a:p>
            <a:r>
              <a:rPr lang="en-GB" sz="2400" dirty="0"/>
              <a:t>WHO: </a:t>
            </a:r>
            <a:r>
              <a:rPr lang="en-GB" sz="2400" b="1" dirty="0"/>
              <a:t>permission to prioritise</a:t>
            </a:r>
            <a:r>
              <a:rPr lang="en-GB" sz="2400" dirty="0"/>
              <a:t> an at-risk group</a:t>
            </a:r>
          </a:p>
          <a:p>
            <a:pPr marL="0" indent="0">
              <a:buNone/>
            </a:pPr>
            <a:endParaRPr lang="en-GB" sz="2400" dirty="0"/>
          </a:p>
          <a:p>
            <a:r>
              <a:rPr lang="en-GB" sz="2400" dirty="0"/>
              <a:t>WHAT: dedicated resources (4Ps) to </a:t>
            </a:r>
          </a:p>
          <a:p>
            <a:pPr lvl="1"/>
            <a:r>
              <a:rPr lang="en-GB" sz="3000" dirty="0"/>
              <a:t>See </a:t>
            </a:r>
            <a:r>
              <a:rPr lang="en-GB" sz="3000" b="1" dirty="0"/>
              <a:t>person in context</a:t>
            </a:r>
          </a:p>
          <a:p>
            <a:pPr lvl="1"/>
            <a:r>
              <a:rPr lang="en-GB" sz="3000" b="1" dirty="0"/>
              <a:t>Generalist Gatekeeper</a:t>
            </a:r>
            <a:endParaRPr lang="en-GB" sz="3000" dirty="0"/>
          </a:p>
          <a:p>
            <a:pPr lvl="1"/>
            <a:r>
              <a:rPr lang="en-GB" sz="3000" dirty="0"/>
              <a:t>Apply </a:t>
            </a:r>
            <a:r>
              <a:rPr lang="en-GB" sz="3000" b="1" dirty="0"/>
              <a:t>Interpretive Medicine</a:t>
            </a:r>
          </a:p>
          <a:p>
            <a:pPr lvl="1"/>
            <a:r>
              <a:rPr lang="en-GB" sz="3000" dirty="0"/>
              <a:t>Change </a:t>
            </a:r>
            <a:r>
              <a:rPr lang="en-GB" sz="3000" b="1" dirty="0"/>
              <a:t>clinical record</a:t>
            </a:r>
            <a:endParaRPr lang="en-GB" sz="3000" dirty="0"/>
          </a:p>
          <a:p>
            <a:pPr lvl="1"/>
            <a:r>
              <a:rPr lang="en-GB" sz="3000" b="1" dirty="0"/>
              <a:t>Review and revise</a:t>
            </a:r>
            <a:r>
              <a:rPr lang="en-GB" sz="3000" dirty="0"/>
              <a:t> (for patient and practice)</a:t>
            </a:r>
            <a:endParaRPr lang="en-GB" sz="3000" b="1" dirty="0"/>
          </a:p>
          <a:p>
            <a:endParaRPr lang="en-GB" sz="2400" b="1" dirty="0"/>
          </a:p>
          <a:p>
            <a:endParaRPr lang="en-GB" sz="2400" dirty="0"/>
          </a:p>
        </p:txBody>
      </p:sp>
    </p:spTree>
    <p:extLst>
      <p:ext uri="{BB962C8B-B14F-4D97-AF65-F5344CB8AC3E}">
        <p14:creationId xmlns:p14="http://schemas.microsoft.com/office/powerpoint/2010/main" val="342909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E58E2-9D49-72BC-42C2-FE45FBF86AB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A45552A-D7C8-1045-7CC3-3D8B1E305317}"/>
              </a:ext>
            </a:extLst>
          </p:cNvPr>
          <p:cNvSpPr>
            <a:spLocks noGrp="1"/>
          </p:cNvSpPr>
          <p:nvPr>
            <p:ph type="body" sz="quarter" idx="13"/>
          </p:nvPr>
        </p:nvSpPr>
        <p:spPr>
          <a:xfrm>
            <a:off x="633429" y="1616328"/>
            <a:ext cx="11426766" cy="418418"/>
          </a:xfrm>
        </p:spPr>
        <p:txBody>
          <a:bodyPr/>
          <a:lstStyle/>
          <a:p>
            <a:r>
              <a:rPr lang="en-GB" dirty="0"/>
              <a:t>COMPLEX NEEDS PROJECT : INTERPRETIVE MEDICINE</a:t>
            </a:r>
          </a:p>
        </p:txBody>
      </p:sp>
      <p:pic>
        <p:nvPicPr>
          <p:cNvPr id="2" name="Picture 1">
            <a:extLst>
              <a:ext uri="{FF2B5EF4-FFF2-40B4-BE49-F238E27FC236}">
                <a16:creationId xmlns:a16="http://schemas.microsoft.com/office/drawing/2014/main" id="{97C28663-00DB-7489-0517-BE7210925F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9218" name="Picture 2" descr="outstanding” GP surgery ...">
            <a:extLst>
              <a:ext uri="{FF2B5EF4-FFF2-40B4-BE49-F238E27FC236}">
                <a16:creationId xmlns:a16="http://schemas.microsoft.com/office/drawing/2014/main" id="{253A1A6B-364A-2E59-6106-0CA5A150D5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670" y="4760621"/>
            <a:ext cx="2704918" cy="180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4">
            <a:extLst>
              <a:ext uri="{FF2B5EF4-FFF2-40B4-BE49-F238E27FC236}">
                <a16:creationId xmlns:a16="http://schemas.microsoft.com/office/drawing/2014/main" id="{F8C5C18D-93C9-0B30-8924-74DC8CC13E8F}"/>
              </a:ext>
            </a:extLst>
          </p:cNvPr>
          <p:cNvSpPr>
            <a:spLocks noGrp="1"/>
          </p:cNvSpPr>
          <p:nvPr>
            <p:ph type="body" sz="quarter" idx="15"/>
          </p:nvPr>
        </p:nvSpPr>
        <p:spPr>
          <a:xfrm>
            <a:off x="3973520" y="2721672"/>
            <a:ext cx="7876610" cy="3927094"/>
          </a:xfrm>
        </p:spPr>
        <p:txBody>
          <a:bodyPr/>
          <a:lstStyle/>
          <a:p>
            <a:r>
              <a:rPr lang="en-GB" sz="2800" dirty="0"/>
              <a:t>Collect the </a:t>
            </a:r>
            <a:r>
              <a:rPr lang="en-GB" sz="2800" b="1" dirty="0"/>
              <a:t>DATA</a:t>
            </a:r>
            <a:r>
              <a:rPr lang="en-GB" sz="2800" dirty="0"/>
              <a:t> you need</a:t>
            </a:r>
          </a:p>
          <a:p>
            <a:r>
              <a:rPr lang="en-GB" sz="2800" dirty="0"/>
              <a:t>Review through the </a:t>
            </a:r>
            <a:r>
              <a:rPr lang="en-GB" sz="2800" b="1" dirty="0"/>
              <a:t>LENS of WPM</a:t>
            </a:r>
          </a:p>
          <a:p>
            <a:r>
              <a:rPr lang="en-GB" sz="2800" dirty="0"/>
              <a:t>Apply AGM to create </a:t>
            </a:r>
            <a:r>
              <a:rPr lang="en-GB" sz="2800" b="1" dirty="0"/>
              <a:t>EXPLANATION IN CONTEXT </a:t>
            </a:r>
            <a:r>
              <a:rPr lang="en-GB" sz="2800" dirty="0"/>
              <a:t>(decisions)</a:t>
            </a:r>
          </a:p>
          <a:p>
            <a:r>
              <a:rPr lang="en-GB" sz="2800" dirty="0"/>
              <a:t>Immediate </a:t>
            </a:r>
            <a:r>
              <a:rPr lang="en-GB" sz="2800" b="1" dirty="0"/>
              <a:t>HEADS UP </a:t>
            </a:r>
            <a:r>
              <a:rPr lang="en-GB" sz="2400" i="1" dirty="0"/>
              <a:t>what have I missed, would I do the same for…</a:t>
            </a:r>
            <a:endParaRPr lang="en-GB" sz="2400" b="1" dirty="0"/>
          </a:p>
          <a:p>
            <a:r>
              <a:rPr lang="en-GB" sz="2800" b="1" dirty="0"/>
              <a:t>REVIEW &amp; REVISE </a:t>
            </a:r>
            <a:r>
              <a:rPr lang="en-GB" sz="2400" i="1" dirty="0"/>
              <a:t>reappraise</a:t>
            </a:r>
          </a:p>
          <a:p>
            <a:endParaRPr lang="en-GB" sz="2400" b="1" dirty="0"/>
          </a:p>
          <a:p>
            <a:endParaRPr lang="en-GB" sz="2400" dirty="0"/>
          </a:p>
        </p:txBody>
      </p:sp>
      <p:pic>
        <p:nvPicPr>
          <p:cNvPr id="6" name="Picture 5" descr="Supporting generalism in a changing primary care world.&#10;&#10;AI-generated content may be incorrect.">
            <a:extLst>
              <a:ext uri="{FF2B5EF4-FFF2-40B4-BE49-F238E27FC236}">
                <a16:creationId xmlns:a16="http://schemas.microsoft.com/office/drawing/2014/main" id="{F0259326-A408-A941-4519-DDF4D8F6C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635" y="2309695"/>
            <a:ext cx="1528989" cy="2160000"/>
          </a:xfrm>
          <a:prstGeom prst="rect">
            <a:avLst/>
          </a:prstGeom>
        </p:spPr>
      </p:pic>
    </p:spTree>
    <p:extLst>
      <p:ext uri="{BB962C8B-B14F-4D97-AF65-F5344CB8AC3E}">
        <p14:creationId xmlns:p14="http://schemas.microsoft.com/office/powerpoint/2010/main" val="4708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8F083-7E78-58FF-6753-AA9FF325B7E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2302C8A-5C02-7E51-D2F5-53263702433A}"/>
              </a:ext>
            </a:extLst>
          </p:cNvPr>
          <p:cNvSpPr>
            <a:spLocks noGrp="1"/>
          </p:cNvSpPr>
          <p:nvPr>
            <p:ph type="body" sz="quarter" idx="13"/>
          </p:nvPr>
        </p:nvSpPr>
        <p:spPr>
          <a:xfrm>
            <a:off x="633429" y="1616328"/>
            <a:ext cx="11426766" cy="418418"/>
          </a:xfrm>
        </p:spPr>
        <p:txBody>
          <a:bodyPr/>
          <a:lstStyle/>
          <a:p>
            <a:r>
              <a:rPr lang="en-GB" dirty="0"/>
              <a:t>FROM IDEA TO ACTION: THE COMPLEX NEEDS PROJECT</a:t>
            </a:r>
          </a:p>
        </p:txBody>
      </p:sp>
      <p:pic>
        <p:nvPicPr>
          <p:cNvPr id="2" name="Picture 1">
            <a:extLst>
              <a:ext uri="{FF2B5EF4-FFF2-40B4-BE49-F238E27FC236}">
                <a16:creationId xmlns:a16="http://schemas.microsoft.com/office/drawing/2014/main" id="{D9EA80B2-0521-86BE-1877-82B8C77A3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9218" name="Picture 2" descr="outstanding” GP surgery ...">
            <a:extLst>
              <a:ext uri="{FF2B5EF4-FFF2-40B4-BE49-F238E27FC236}">
                <a16:creationId xmlns:a16="http://schemas.microsoft.com/office/drawing/2014/main" id="{F543503D-8D1A-E02D-3E29-B0328ECE1B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29" y="2721672"/>
            <a:ext cx="3786885" cy="252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4">
            <a:extLst>
              <a:ext uri="{FF2B5EF4-FFF2-40B4-BE49-F238E27FC236}">
                <a16:creationId xmlns:a16="http://schemas.microsoft.com/office/drawing/2014/main" id="{A6E7B68A-75B8-36C9-C528-F7CD73FD0228}"/>
              </a:ext>
            </a:extLst>
          </p:cNvPr>
          <p:cNvSpPr>
            <a:spLocks noGrp="1"/>
          </p:cNvSpPr>
          <p:nvPr>
            <p:ph type="body" sz="quarter" idx="15"/>
          </p:nvPr>
        </p:nvSpPr>
        <p:spPr>
          <a:xfrm>
            <a:off x="4700570" y="2721672"/>
            <a:ext cx="6858001" cy="3927094"/>
          </a:xfrm>
        </p:spPr>
        <p:txBody>
          <a:bodyPr/>
          <a:lstStyle/>
          <a:p>
            <a:r>
              <a:rPr lang="en-GB" sz="3600" dirty="0"/>
              <a:t>IMPACT</a:t>
            </a:r>
          </a:p>
          <a:p>
            <a:pPr lvl="1"/>
            <a:r>
              <a:rPr lang="en-GB" sz="3600" b="1" dirty="0"/>
              <a:t>2/3 clinically significant change</a:t>
            </a:r>
          </a:p>
          <a:p>
            <a:pPr lvl="1"/>
            <a:r>
              <a:rPr lang="en-GB" sz="3600" b="1" dirty="0"/>
              <a:t>Predictors of change</a:t>
            </a:r>
            <a:r>
              <a:rPr lang="en-GB" sz="3600" dirty="0"/>
              <a:t>: social factors, mental health, recent change</a:t>
            </a:r>
          </a:p>
          <a:p>
            <a:pPr lvl="1"/>
            <a:r>
              <a:rPr lang="en-GB" sz="3600" b="1" dirty="0"/>
              <a:t> Impact on staff: </a:t>
            </a:r>
            <a:r>
              <a:rPr lang="en-GB" sz="3600" dirty="0"/>
              <a:t>3Ms</a:t>
            </a:r>
            <a:endParaRPr lang="en-GB" sz="3200" dirty="0"/>
          </a:p>
          <a:p>
            <a:endParaRPr lang="en-GB" sz="2400" b="1" dirty="0"/>
          </a:p>
          <a:p>
            <a:endParaRPr lang="en-GB" sz="2400" dirty="0"/>
          </a:p>
        </p:txBody>
      </p:sp>
    </p:spTree>
    <p:extLst>
      <p:ext uri="{BB962C8B-B14F-4D97-AF65-F5344CB8AC3E}">
        <p14:creationId xmlns:p14="http://schemas.microsoft.com/office/powerpoint/2010/main" val="1381607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678DB-F86A-7259-7A5B-A97CC050E75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DD174F-67C2-1948-9D3B-070E64C5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sp>
        <p:nvSpPr>
          <p:cNvPr id="3" name="Text Placeholder 4">
            <a:extLst>
              <a:ext uri="{FF2B5EF4-FFF2-40B4-BE49-F238E27FC236}">
                <a16:creationId xmlns:a16="http://schemas.microsoft.com/office/drawing/2014/main" id="{854CDCE1-06E3-744F-5FB1-438A567CFFB9}"/>
              </a:ext>
            </a:extLst>
          </p:cNvPr>
          <p:cNvSpPr txBox="1">
            <a:spLocks/>
          </p:cNvSpPr>
          <p:nvPr/>
        </p:nvSpPr>
        <p:spPr>
          <a:xfrm>
            <a:off x="4686448" y="2438115"/>
            <a:ext cx="6595274" cy="3233637"/>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buFontTx/>
              <a:buBlip>
                <a:blip r:embed="rId4"/>
              </a:buBlip>
              <a:defRPr sz="1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b="1" dirty="0"/>
              <a:t>Widely used now – what’s near you?</a:t>
            </a:r>
          </a:p>
          <a:p>
            <a:r>
              <a:rPr lang="en-GB" sz="3200" dirty="0"/>
              <a:t>Strengths &amp; Limitations?</a:t>
            </a:r>
          </a:p>
          <a:p>
            <a:r>
              <a:rPr lang="en-GB" sz="3200" dirty="0"/>
              <a:t>What would you do differently?</a:t>
            </a:r>
          </a:p>
          <a:p>
            <a:r>
              <a:rPr lang="en-GB" sz="3200" dirty="0"/>
              <a:t>What would stop you? (4Ps)</a:t>
            </a:r>
          </a:p>
          <a:p>
            <a:endParaRPr lang="en-GB" sz="2000" b="1" dirty="0"/>
          </a:p>
          <a:p>
            <a:endParaRPr lang="en-GB" sz="2000" dirty="0"/>
          </a:p>
        </p:txBody>
      </p:sp>
      <p:pic>
        <p:nvPicPr>
          <p:cNvPr id="4" name="Picture 4" descr="Jean Bishop Centre - Humber and North ...">
            <a:extLst>
              <a:ext uri="{FF2B5EF4-FFF2-40B4-BE49-F238E27FC236}">
                <a16:creationId xmlns:a16="http://schemas.microsoft.com/office/drawing/2014/main" id="{8F4CE7EF-6C8B-0DB9-6A18-2BEE6551CC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0012" y="417454"/>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image depicts a four-sided diagram with each side labeled with key aspects of employee management: Permission, Prioritisation, Professional Skills, Performance, and Confidence.&#10;&#10;AI-generated content may be incorrect.">
            <a:extLst>
              <a:ext uri="{FF2B5EF4-FFF2-40B4-BE49-F238E27FC236}">
                <a16:creationId xmlns:a16="http://schemas.microsoft.com/office/drawing/2014/main" id="{83FD5657-09A7-9119-05EB-973AE4EC07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97667" y="5257362"/>
            <a:ext cx="1693040" cy="1440000"/>
          </a:xfrm>
          <a:prstGeom prst="rect">
            <a:avLst/>
          </a:prstGeom>
        </p:spPr>
      </p:pic>
      <p:pic>
        <p:nvPicPr>
          <p:cNvPr id="1026" name="Picture 2" descr="Occupations | Baamboozle - Baamboozle ...">
            <a:extLst>
              <a:ext uri="{FF2B5EF4-FFF2-40B4-BE49-F238E27FC236}">
                <a16:creationId xmlns:a16="http://schemas.microsoft.com/office/drawing/2014/main" id="{BFD244BF-E12D-C7E1-2D13-92466C9A45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101" y="2169000"/>
            <a:ext cx="336433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vents&#10;&#10;AI-generated content may be incorrect.">
            <a:extLst>
              <a:ext uri="{FF2B5EF4-FFF2-40B4-BE49-F238E27FC236}">
                <a16:creationId xmlns:a16="http://schemas.microsoft.com/office/drawing/2014/main" id="{978ADBAC-9977-7CE6-170E-C0A85C3CC3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40513" y="5257362"/>
            <a:ext cx="2226398" cy="1440000"/>
          </a:xfrm>
          <a:prstGeom prst="rect">
            <a:avLst/>
          </a:prstGeom>
        </p:spPr>
      </p:pic>
    </p:spTree>
    <p:extLst>
      <p:ext uri="{BB962C8B-B14F-4D97-AF65-F5344CB8AC3E}">
        <p14:creationId xmlns:p14="http://schemas.microsoft.com/office/powerpoint/2010/main" val="33560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F10E6-789B-F201-68F3-A5F856D0D97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259AB15-5FC1-2CBE-B162-716F473A3433}"/>
              </a:ext>
            </a:extLst>
          </p:cNvPr>
          <p:cNvSpPr>
            <a:spLocks noGrp="1"/>
          </p:cNvSpPr>
          <p:nvPr>
            <p:ph type="body" sz="quarter" idx="13"/>
          </p:nvPr>
        </p:nvSpPr>
        <p:spPr/>
        <p:txBody>
          <a:bodyPr/>
          <a:lstStyle/>
          <a:p>
            <a:r>
              <a:rPr lang="en-GB" sz="4000" dirty="0"/>
              <a:t>But hang on - is this evidence based….</a:t>
            </a:r>
          </a:p>
          <a:p>
            <a:endParaRPr lang="en-GB" dirty="0"/>
          </a:p>
        </p:txBody>
      </p:sp>
      <p:sp>
        <p:nvSpPr>
          <p:cNvPr id="5" name="Text Placeholder 4">
            <a:extLst>
              <a:ext uri="{FF2B5EF4-FFF2-40B4-BE49-F238E27FC236}">
                <a16:creationId xmlns:a16="http://schemas.microsoft.com/office/drawing/2014/main" id="{D476187D-E70F-D072-90FC-3434E286AFC3}"/>
              </a:ext>
            </a:extLst>
          </p:cNvPr>
          <p:cNvSpPr>
            <a:spLocks noGrp="1"/>
          </p:cNvSpPr>
          <p:nvPr>
            <p:ph type="body" sz="quarter" idx="15"/>
          </p:nvPr>
        </p:nvSpPr>
        <p:spPr>
          <a:xfrm>
            <a:off x="325013" y="2506148"/>
            <a:ext cx="7048355" cy="3927094"/>
          </a:xfrm>
        </p:spPr>
        <p:txBody>
          <a:bodyPr/>
          <a:lstStyle/>
          <a:p>
            <a:r>
              <a:rPr lang="en-GB" sz="2800" dirty="0"/>
              <a:t>TAILOR looked at Deprescribing</a:t>
            </a:r>
          </a:p>
          <a:p>
            <a:pPr marL="0" indent="0">
              <a:buNone/>
            </a:pPr>
            <a:endParaRPr lang="en-GB" sz="2800" dirty="0"/>
          </a:p>
          <a:p>
            <a:r>
              <a:rPr lang="en-GB" sz="2800" u="sng" dirty="0"/>
              <a:t>Key points</a:t>
            </a:r>
            <a:r>
              <a:rPr lang="en-GB" sz="2800" dirty="0"/>
              <a:t>: </a:t>
            </a:r>
          </a:p>
          <a:p>
            <a:r>
              <a:rPr lang="en-GB" sz="2800" b="1" dirty="0"/>
              <a:t>Structured deprescribing safe </a:t>
            </a:r>
            <a:r>
              <a:rPr lang="en-GB" sz="2800" dirty="0"/>
              <a:t>(Permission to deprescribe/</a:t>
            </a:r>
            <a:r>
              <a:rPr lang="en-GB" sz="2800" dirty="0" err="1"/>
              <a:t>demedicalise</a:t>
            </a:r>
            <a:r>
              <a:rPr lang="en-GB" sz="2800" dirty="0"/>
              <a:t>)</a:t>
            </a:r>
            <a:endParaRPr lang="en-GB" sz="2800" b="1" dirty="0"/>
          </a:p>
          <a:p>
            <a:r>
              <a:rPr lang="en-GB" sz="2800" b="1" dirty="0"/>
              <a:t>Needs </a:t>
            </a:r>
            <a:r>
              <a:rPr lang="en-GB" sz="2800" b="1" dirty="0" err="1"/>
              <a:t>DExTruS</a:t>
            </a:r>
            <a:r>
              <a:rPr lang="en-GB" sz="2800" b="1" dirty="0"/>
              <a:t> framework to support </a:t>
            </a:r>
            <a:r>
              <a:rPr lang="en-GB" sz="2800" dirty="0"/>
              <a:t>(data, knowledge work, team effort – the other 3Ps)</a:t>
            </a:r>
            <a:endParaRPr lang="en-GB" sz="2000" dirty="0"/>
          </a:p>
        </p:txBody>
      </p:sp>
      <p:pic>
        <p:nvPicPr>
          <p:cNvPr id="2" name="Picture 1">
            <a:extLst>
              <a:ext uri="{FF2B5EF4-FFF2-40B4-BE49-F238E27FC236}">
                <a16:creationId xmlns:a16="http://schemas.microsoft.com/office/drawing/2014/main" id="{C42D9EAF-B820-6FB2-6FEA-4D9A09411C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6" name="Picture 5" descr="How to reduce medications for people with multiple long-term conditions,&#10;&#10;AI-generated content may be incorrect.">
            <a:extLst>
              <a:ext uri="{FF2B5EF4-FFF2-40B4-BE49-F238E27FC236}">
                <a16:creationId xmlns:a16="http://schemas.microsoft.com/office/drawing/2014/main" id="{5B985452-E3CB-CF89-CF2D-48EBBEB1F1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72170" y="2309695"/>
            <a:ext cx="4390055" cy="2160000"/>
          </a:xfrm>
          <a:prstGeom prst="rect">
            <a:avLst/>
          </a:prstGeom>
        </p:spPr>
      </p:pic>
      <p:pic>
        <p:nvPicPr>
          <p:cNvPr id="8" name="Picture 7" descr="The image is a webpage from the National Institute for Health and Care Research (NIHR) featuring a course certification and module titles related to medication, data, and trust.&#10;&#10;AI-generated content may be incorrect.">
            <a:extLst>
              <a:ext uri="{FF2B5EF4-FFF2-40B4-BE49-F238E27FC236}">
                <a16:creationId xmlns:a16="http://schemas.microsoft.com/office/drawing/2014/main" id="{3E2F41D0-0501-C414-56FD-8EC2F19AC6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4014" y="4744644"/>
            <a:ext cx="3972973" cy="1800000"/>
          </a:xfrm>
          <a:prstGeom prst="rect">
            <a:avLst/>
          </a:prstGeom>
        </p:spPr>
      </p:pic>
    </p:spTree>
    <p:extLst>
      <p:ext uri="{BB962C8B-B14F-4D97-AF65-F5344CB8AC3E}">
        <p14:creationId xmlns:p14="http://schemas.microsoft.com/office/powerpoint/2010/main" val="2725798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E8BD8-1368-9819-F98F-0D1FAB5124A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FC5508D-C437-3B72-A91E-553638AD5859}"/>
              </a:ext>
            </a:extLst>
          </p:cNvPr>
          <p:cNvSpPr>
            <a:spLocks noGrp="1"/>
          </p:cNvSpPr>
          <p:nvPr>
            <p:ph type="body" sz="quarter" idx="13"/>
          </p:nvPr>
        </p:nvSpPr>
        <p:spPr/>
        <p:txBody>
          <a:bodyPr/>
          <a:lstStyle/>
          <a:p>
            <a:r>
              <a:rPr lang="en-GB" dirty="0"/>
              <a:t>NOW WHAT??</a:t>
            </a:r>
          </a:p>
        </p:txBody>
      </p:sp>
      <p:pic>
        <p:nvPicPr>
          <p:cNvPr id="2" name="Picture 1">
            <a:extLst>
              <a:ext uri="{FF2B5EF4-FFF2-40B4-BE49-F238E27FC236}">
                <a16:creationId xmlns:a16="http://schemas.microsoft.com/office/drawing/2014/main" id="{D7303BA6-EF4A-71D8-836F-9FAA29F28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13314" name="Picture 2" descr="What is an Action Plan, Benefits, Steps ...">
            <a:extLst>
              <a:ext uri="{FF2B5EF4-FFF2-40B4-BE49-F238E27FC236}">
                <a16:creationId xmlns:a16="http://schemas.microsoft.com/office/drawing/2014/main" id="{EA31C296-9FF6-3114-44AE-7E9AA9E6A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823" y="2520095"/>
            <a:ext cx="4976354" cy="32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464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59EEB-C81E-4AFA-97BE-3AAF8472B2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C60A818-AAC1-4C8A-5793-A103629C8E61}"/>
              </a:ext>
            </a:extLst>
          </p:cNvPr>
          <p:cNvSpPr>
            <a:spLocks noGrp="1"/>
          </p:cNvSpPr>
          <p:nvPr>
            <p:ph type="body" sz="quarter" idx="13"/>
          </p:nvPr>
        </p:nvSpPr>
        <p:spPr>
          <a:xfrm>
            <a:off x="667738" y="1622608"/>
            <a:ext cx="13592432" cy="418418"/>
          </a:xfrm>
        </p:spPr>
        <p:txBody>
          <a:bodyPr/>
          <a:lstStyle/>
          <a:p>
            <a:r>
              <a:rPr lang="en-GB" dirty="0"/>
              <a:t>EXPLORING MORE…</a:t>
            </a:r>
          </a:p>
        </p:txBody>
      </p:sp>
      <p:pic>
        <p:nvPicPr>
          <p:cNvPr id="2" name="Picture 1">
            <a:extLst>
              <a:ext uri="{FF2B5EF4-FFF2-40B4-BE49-F238E27FC236}">
                <a16:creationId xmlns:a16="http://schemas.microsoft.com/office/drawing/2014/main" id="{D648BB17-A4FE-621F-1C6B-8FC0BBAD4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pic>
        <p:nvPicPr>
          <p:cNvPr id="7" name="Picture 6" descr="The image is a webpage from the National Institute for Health and Care Research (NIHR) featuring a course certification and module titles related to medication, data, and trust.&#10;&#10;AI-generated content may be incorrect.">
            <a:extLst>
              <a:ext uri="{FF2B5EF4-FFF2-40B4-BE49-F238E27FC236}">
                <a16:creationId xmlns:a16="http://schemas.microsoft.com/office/drawing/2014/main" id="{CD443189-AE4B-146F-9673-DF81BDC55B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0639" y="2782330"/>
            <a:ext cx="3655135" cy="1656000"/>
          </a:xfrm>
          <a:prstGeom prst="rect">
            <a:avLst/>
          </a:prstGeom>
        </p:spPr>
      </p:pic>
      <p:pic>
        <p:nvPicPr>
          <p:cNvPr id="9" name="Picture 8" descr="A webpage headline emphasizing a medical school course designed to help GPs manage excessive prescribing.&#10;&#10;AI-generated content may be incorrect.">
            <a:extLst>
              <a:ext uri="{FF2B5EF4-FFF2-40B4-BE49-F238E27FC236}">
                <a16:creationId xmlns:a16="http://schemas.microsoft.com/office/drawing/2014/main" id="{873DC007-B718-5C50-E670-7D631F2C83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065" y="2379600"/>
            <a:ext cx="3237097" cy="1800000"/>
          </a:xfrm>
          <a:prstGeom prst="rect">
            <a:avLst/>
          </a:prstGeom>
        </p:spPr>
      </p:pic>
      <p:pic>
        <p:nvPicPr>
          <p:cNvPr id="11" name="Picture 10" descr="The image depicts a professional medical setting with a focus on a course aimed at GPs to improve their whole-person care skills, addressing the challenge of excessive medical treatment.&#10;&#10;AI-generated content may be incorrect.">
            <a:extLst>
              <a:ext uri="{FF2B5EF4-FFF2-40B4-BE49-F238E27FC236}">
                <a16:creationId xmlns:a16="http://schemas.microsoft.com/office/drawing/2014/main" id="{BD3C370B-1BDC-6443-A22C-7F69899F8A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894" y="4438330"/>
            <a:ext cx="3141437" cy="1728000"/>
          </a:xfrm>
          <a:prstGeom prst="rect">
            <a:avLst/>
          </a:prstGeom>
        </p:spPr>
      </p:pic>
      <p:pic>
        <p:nvPicPr>
          <p:cNvPr id="13" name="Picture 12" descr="WISDOM - Tomorrow's Doctor&#10;&#10;AI-generated content may be incorrect.">
            <a:extLst>
              <a:ext uri="{FF2B5EF4-FFF2-40B4-BE49-F238E27FC236}">
                <a16:creationId xmlns:a16="http://schemas.microsoft.com/office/drawing/2014/main" id="{74A69705-E97B-5DDA-25B9-B231EE4007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32847" y="4438330"/>
            <a:ext cx="3331107" cy="1656000"/>
          </a:xfrm>
          <a:prstGeom prst="rect">
            <a:avLst/>
          </a:prstGeom>
        </p:spPr>
      </p:pic>
      <p:pic>
        <p:nvPicPr>
          <p:cNvPr id="15" name="Picture 14">
            <a:extLst>
              <a:ext uri="{FF2B5EF4-FFF2-40B4-BE49-F238E27FC236}">
                <a16:creationId xmlns:a16="http://schemas.microsoft.com/office/drawing/2014/main" id="{694F16D6-1F93-79B4-9EB4-71489570E5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32847" y="2433814"/>
            <a:ext cx="3136590" cy="1800000"/>
          </a:xfrm>
          <a:prstGeom prst="rect">
            <a:avLst/>
          </a:prstGeom>
        </p:spPr>
      </p:pic>
      <p:pic>
        <p:nvPicPr>
          <p:cNvPr id="17" name="Picture 16" descr="Medical Generalism, Now! Reclaiming the Knowledge of Modern Practice&#10;&#10;AI-generated content may be incorrect.">
            <a:extLst>
              <a:ext uri="{FF2B5EF4-FFF2-40B4-BE49-F238E27FC236}">
                <a16:creationId xmlns:a16="http://schemas.microsoft.com/office/drawing/2014/main" id="{2F83F9E5-A6D4-95DD-D4D0-46663670B6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53023" y="5292771"/>
            <a:ext cx="992083" cy="1440000"/>
          </a:xfrm>
          <a:prstGeom prst="rect">
            <a:avLst/>
          </a:prstGeom>
        </p:spPr>
      </p:pic>
    </p:spTree>
    <p:extLst>
      <p:ext uri="{BB962C8B-B14F-4D97-AF65-F5344CB8AC3E}">
        <p14:creationId xmlns:p14="http://schemas.microsoft.com/office/powerpoint/2010/main" val="1208089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5BAD9-7B63-A658-D20C-075D52FA866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E35D214-D01B-EFAB-DB5A-EA7EF58CDF16}"/>
              </a:ext>
            </a:extLst>
          </p:cNvPr>
          <p:cNvSpPr>
            <a:spLocks noGrp="1"/>
          </p:cNvSpPr>
          <p:nvPr>
            <p:ph type="body" sz="quarter" idx="13"/>
          </p:nvPr>
        </p:nvSpPr>
        <p:spPr/>
        <p:txBody>
          <a:bodyPr/>
          <a:lstStyle/>
          <a:p>
            <a:r>
              <a:rPr lang="en-GB" dirty="0"/>
              <a:t>NEXT TIME…</a:t>
            </a:r>
          </a:p>
        </p:txBody>
      </p:sp>
      <p:pic>
        <p:nvPicPr>
          <p:cNvPr id="2" name="Picture 1">
            <a:extLst>
              <a:ext uri="{FF2B5EF4-FFF2-40B4-BE49-F238E27FC236}">
                <a16:creationId xmlns:a16="http://schemas.microsoft.com/office/drawing/2014/main" id="{244C41CC-8799-A234-A970-6D10979E3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13" y="297379"/>
            <a:ext cx="3648507" cy="1044000"/>
          </a:xfrm>
          <a:prstGeom prst="rect">
            <a:avLst/>
          </a:prstGeom>
        </p:spPr>
      </p:pic>
      <p:sp>
        <p:nvSpPr>
          <p:cNvPr id="16" name="TextBox 15">
            <a:extLst>
              <a:ext uri="{FF2B5EF4-FFF2-40B4-BE49-F238E27FC236}">
                <a16:creationId xmlns:a16="http://schemas.microsoft.com/office/drawing/2014/main" id="{F36CF359-1FD2-7D2F-2642-AA5E688E0D36}"/>
              </a:ext>
            </a:extLst>
          </p:cNvPr>
          <p:cNvSpPr txBox="1"/>
          <p:nvPr/>
        </p:nvSpPr>
        <p:spPr>
          <a:xfrm>
            <a:off x="1735370" y="5606514"/>
            <a:ext cx="8721260" cy="954107"/>
          </a:xfrm>
          <a:prstGeom prst="rect">
            <a:avLst/>
          </a:prstGeom>
          <a:noFill/>
        </p:spPr>
        <p:txBody>
          <a:bodyPr wrap="square" rtlCol="0">
            <a:spAutoFit/>
          </a:bodyPr>
          <a:lstStyle/>
          <a:p>
            <a:pPr algn="ctr"/>
            <a:r>
              <a:rPr lang="en-GB" sz="2800" b="1" dirty="0">
                <a:solidFill>
                  <a:srgbClr val="615E9B"/>
                </a:solidFill>
              </a:rPr>
              <a:t>MY EMAIL</a:t>
            </a:r>
          </a:p>
          <a:p>
            <a:pPr algn="ctr"/>
            <a:r>
              <a:rPr lang="en-GB" sz="2800" b="1" dirty="0">
                <a:solidFill>
                  <a:srgbClr val="615E9B"/>
                </a:solidFill>
              </a:rPr>
              <a:t>joanne.reeve@hyms.ac.uk</a:t>
            </a:r>
          </a:p>
        </p:txBody>
      </p:sp>
      <p:pic>
        <p:nvPicPr>
          <p:cNvPr id="14338" name="Picture 2" descr="Silencing by Dr Rageshri Dhairyawan H ...">
            <a:extLst>
              <a:ext uri="{FF2B5EF4-FFF2-40B4-BE49-F238E27FC236}">
                <a16:creationId xmlns:a16="http://schemas.microsoft.com/office/drawing/2014/main" id="{70B4CFB3-892A-5E09-BE68-5F2BE02F1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6000" y="2393147"/>
            <a:ext cx="5040000"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015033"/>
      </p:ext>
    </p:extLst>
  </p:cSld>
  <p:clrMapOvr>
    <a:masterClrMapping/>
  </p:clrMapOvr>
</p:sld>
</file>

<file path=ppt/theme/theme1.xml><?xml version="1.0" encoding="utf-8"?>
<a:theme xmlns:a="http://schemas.openxmlformats.org/drawingml/2006/main" name="Office Theme">
  <a:themeElements>
    <a:clrScheme name="Brand Compliant Colour Palette">
      <a:dk1>
        <a:sysClr val="windowText" lastClr="000000"/>
      </a:dk1>
      <a:lt1>
        <a:srgbClr val="FFFFFF"/>
      </a:lt1>
      <a:dk2>
        <a:srgbClr val="333F48"/>
      </a:dk2>
      <a:lt2>
        <a:srgbClr val="FFFFFF"/>
      </a:lt2>
      <a:accent1>
        <a:srgbClr val="615E9B"/>
      </a:accent1>
      <a:accent2>
        <a:srgbClr val="CE0037"/>
      </a:accent2>
      <a:accent3>
        <a:srgbClr val="FFBF3F"/>
      </a:accent3>
      <a:accent4>
        <a:srgbClr val="4B384C"/>
      </a:accent4>
      <a:accent5>
        <a:srgbClr val="333F48"/>
      </a:accent5>
      <a:accent6>
        <a:srgbClr val="D45D00"/>
      </a:accent6>
      <a:hlink>
        <a:srgbClr val="CE0037"/>
      </a:hlink>
      <a:folHlink>
        <a:srgbClr val="615E9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Revised 16x9" id="{A5C77F76-9203-41E1-9808-7559DF3D901E}" vid="{0CA12734-B93C-41F1-8B84-EE586FF3EC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 Revised 16x9</Template>
  <TotalTime>211</TotalTime>
  <Words>1206</Words>
  <Application>Microsoft Office PowerPoint</Application>
  <PresentationFormat>Widescreen</PresentationFormat>
  <Paragraphs>177</Paragraphs>
  <Slides>22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York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Oliver</dc:creator>
  <cp:lastModifiedBy>joanne reeve</cp:lastModifiedBy>
  <cp:revision>6</cp:revision>
  <dcterms:created xsi:type="dcterms:W3CDTF">2018-07-25T09:30:26Z</dcterms:created>
  <dcterms:modified xsi:type="dcterms:W3CDTF">2026-06-08T07:49:56Z</dcterms:modified>
</cp:coreProperties>
</file>